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05662" y="197989"/>
            <a:ext cx="10380675" cy="13423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3385" y="1841372"/>
            <a:ext cx="6131559" cy="44265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image" Target="../media/image17.jpg"/><Relationship Id="rId4" Type="http://schemas.openxmlformats.org/officeDocument/2006/relationships/image" Target="../media/image18.jpg"/><Relationship Id="rId5" Type="http://schemas.openxmlformats.org/officeDocument/2006/relationships/image" Target="../media/image15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Relationship Id="rId4" Type="http://schemas.openxmlformats.org/officeDocument/2006/relationships/image" Target="../media/image21.jpg"/><Relationship Id="rId5" Type="http://schemas.openxmlformats.org/officeDocument/2006/relationships/image" Target="../media/image15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jp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giv.by/" TargetMode="External"/><Relationship Id="rId3" Type="http://schemas.openxmlformats.org/officeDocument/2006/relationships/image" Target="../media/image30.jp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g"/><Relationship Id="rId3" Type="http://schemas.openxmlformats.org/officeDocument/2006/relationships/image" Target="../media/image36.png"/><Relationship Id="rId4" Type="http://schemas.openxmlformats.org/officeDocument/2006/relationships/image" Target="../media/image15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322" y="559178"/>
            <a:ext cx="5885668" cy="279319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15948" y="3261621"/>
            <a:ext cx="9761855" cy="2969895"/>
          </a:xfrm>
          <a:prstGeom prst="rect">
            <a:avLst/>
          </a:prstGeom>
        </p:spPr>
        <p:txBody>
          <a:bodyPr wrap="square" lIns="0" tIns="12318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dirty="0" sz="4400">
                <a:solidFill>
                  <a:srgbClr val="585858"/>
                </a:solidFill>
                <a:latin typeface="Arial Black"/>
                <a:cs typeface="Arial Black"/>
              </a:rPr>
              <a:t>Национальная</a:t>
            </a:r>
            <a:r>
              <a:rPr dirty="0" sz="4400" spc="-55">
                <a:solidFill>
                  <a:srgbClr val="585858"/>
                </a:solidFill>
                <a:latin typeface="Arial Black"/>
                <a:cs typeface="Arial Black"/>
              </a:rPr>
              <a:t> </a:t>
            </a:r>
            <a:r>
              <a:rPr dirty="0" sz="4400" spc="-10">
                <a:solidFill>
                  <a:srgbClr val="585858"/>
                </a:solidFill>
                <a:latin typeface="Arial Black"/>
                <a:cs typeface="Arial Black"/>
              </a:rPr>
              <a:t>стратегия</a:t>
            </a:r>
            <a:endParaRPr sz="44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190"/>
              </a:spcBef>
            </a:pPr>
            <a:r>
              <a:rPr dirty="0" sz="6000">
                <a:solidFill>
                  <a:srgbClr val="339966"/>
                </a:solidFill>
                <a:latin typeface="Arial Black"/>
                <a:cs typeface="Arial Black"/>
              </a:rPr>
              <a:t>«Активное</a:t>
            </a:r>
            <a:r>
              <a:rPr dirty="0" sz="6000" spc="-25">
                <a:solidFill>
                  <a:srgbClr val="339966"/>
                </a:solidFill>
                <a:latin typeface="Arial Black"/>
                <a:cs typeface="Arial Black"/>
              </a:rPr>
              <a:t> </a:t>
            </a:r>
            <a:r>
              <a:rPr dirty="0" sz="6000" spc="-10">
                <a:solidFill>
                  <a:srgbClr val="339966"/>
                </a:solidFill>
                <a:latin typeface="Arial Black"/>
                <a:cs typeface="Arial Black"/>
              </a:rPr>
              <a:t>долголетие</a:t>
            </a:r>
            <a:endParaRPr sz="600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1440"/>
              </a:spcBef>
            </a:pPr>
            <a:r>
              <a:rPr dirty="0" sz="6000">
                <a:solidFill>
                  <a:srgbClr val="339966"/>
                </a:solidFill>
                <a:latin typeface="Arial Black"/>
                <a:cs typeface="Arial Black"/>
              </a:rPr>
              <a:t>—</a:t>
            </a:r>
            <a:r>
              <a:rPr dirty="0" sz="6000" spc="5">
                <a:solidFill>
                  <a:srgbClr val="339966"/>
                </a:solidFill>
                <a:latin typeface="Arial Black"/>
                <a:cs typeface="Arial Black"/>
              </a:rPr>
              <a:t> </a:t>
            </a:r>
            <a:r>
              <a:rPr dirty="0" sz="6000" spc="-10">
                <a:solidFill>
                  <a:srgbClr val="339966"/>
                </a:solidFill>
                <a:latin typeface="Arial Black"/>
                <a:cs typeface="Arial Black"/>
              </a:rPr>
              <a:t>2030»</a:t>
            </a:r>
            <a:endParaRPr sz="6000">
              <a:latin typeface="Arial Black"/>
              <a:cs typeface="Arial Black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28001" y="666109"/>
            <a:ext cx="1328927" cy="1329253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00760" y="662408"/>
            <a:ext cx="1332992" cy="133151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0766" y="4597654"/>
            <a:ext cx="3369310" cy="665480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algn="just" marL="12700" marR="5080">
              <a:lnSpc>
                <a:spcPts val="1620"/>
              </a:lnSpc>
              <a:spcBef>
                <a:spcPts val="3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института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наставничества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в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целях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укрепления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межпоколенческих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связей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трудовых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коллективах</a:t>
            </a:r>
            <a:endParaRPr sz="15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dirty="0" spc="-15"/>
              <a:t> </a:t>
            </a:r>
            <a:r>
              <a:rPr dirty="0" spc="-10"/>
              <a:t>ДЕЛАЕМ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310766" y="2071496"/>
            <a:ext cx="380492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расширение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возможностей</a:t>
            </a:r>
            <a:r>
              <a:rPr dirty="0" sz="15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занятости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путем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создания</a:t>
            </a:r>
            <a:r>
              <a:rPr dirty="0" sz="15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условий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продолжения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трудовой</a:t>
            </a:r>
            <a:r>
              <a:rPr dirty="0" sz="15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деятельности</a:t>
            </a:r>
            <a:r>
              <a:rPr dirty="0" sz="15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пенсионного</a:t>
            </a:r>
            <a:r>
              <a:rPr dirty="0" sz="15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возраста</a:t>
            </a:r>
            <a:endParaRPr sz="15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56550" y="2703957"/>
            <a:ext cx="368236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противодействие</a:t>
            </a:r>
            <a:r>
              <a:rPr dirty="0" sz="15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возрастной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дискриминации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при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приеме,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сохранении,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продвижении</a:t>
            </a:r>
            <a:r>
              <a:rPr dirty="0" sz="15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5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увольнении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работников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10766" y="3199638"/>
            <a:ext cx="357632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поддержка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экономической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активности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предпринимательской</a:t>
            </a:r>
            <a:r>
              <a:rPr dirty="0" sz="1500" spc="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деятельности</a:t>
            </a:r>
            <a:endParaRPr sz="1500">
              <a:latin typeface="Arial"/>
              <a:cs typeface="Arial"/>
            </a:endParaRPr>
          </a:p>
          <a:p>
            <a:pPr marL="12700" marR="2032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r>
              <a:rPr dirty="0" sz="15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предпенсионного</a:t>
            </a:r>
            <a:r>
              <a:rPr dirty="0" sz="15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возраста,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поддержка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самозанятости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56550" y="3650995"/>
            <a:ext cx="288290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7399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содействие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поиске</a:t>
            </a:r>
            <a:r>
              <a:rPr dirty="0" sz="15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работы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трудоустройстве</a:t>
            </a:r>
            <a:r>
              <a:rPr dirty="0" sz="15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предпенсионного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5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пенсионного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возраста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260847" y="2378964"/>
            <a:ext cx="1739264" cy="3618229"/>
            <a:chOff x="5260847" y="2378964"/>
            <a:chExt cx="1739264" cy="3618229"/>
          </a:xfrm>
        </p:grpSpPr>
        <p:sp>
          <p:nvSpPr>
            <p:cNvPr id="10" name="object 10" descr=""/>
            <p:cNvSpPr/>
            <p:nvPr/>
          </p:nvSpPr>
          <p:spPr>
            <a:xfrm>
              <a:off x="5305805" y="2398014"/>
              <a:ext cx="1675130" cy="1486535"/>
            </a:xfrm>
            <a:custGeom>
              <a:avLst/>
              <a:gdLst/>
              <a:ahLst/>
              <a:cxnLst/>
              <a:rect l="l" t="t" r="r" b="b"/>
              <a:pathLst>
                <a:path w="1675129" h="1486535">
                  <a:moveTo>
                    <a:pt x="0" y="0"/>
                  </a:moveTo>
                  <a:lnTo>
                    <a:pt x="1674241" y="570102"/>
                  </a:lnTo>
                </a:path>
                <a:path w="1675129" h="1486535">
                  <a:moveTo>
                    <a:pt x="134112" y="1062482"/>
                  </a:moveTo>
                  <a:lnTo>
                    <a:pt x="1674749" y="569976"/>
                  </a:lnTo>
                </a:path>
                <a:path w="1675129" h="1486535">
                  <a:moveTo>
                    <a:pt x="134112" y="1071372"/>
                  </a:moveTo>
                  <a:lnTo>
                    <a:pt x="1648587" y="1486535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279897" y="3891534"/>
              <a:ext cx="1674495" cy="957580"/>
            </a:xfrm>
            <a:custGeom>
              <a:avLst/>
              <a:gdLst/>
              <a:ahLst/>
              <a:cxnLst/>
              <a:rect l="l" t="t" r="r" b="b"/>
              <a:pathLst>
                <a:path w="1674495" h="957579">
                  <a:moveTo>
                    <a:pt x="0" y="957199"/>
                  </a:moveTo>
                  <a:lnTo>
                    <a:pt x="1674241" y="0"/>
                  </a:lnTo>
                </a:path>
              </a:pathLst>
            </a:custGeom>
            <a:ln w="38099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439917" y="5159629"/>
              <a:ext cx="1482090" cy="837565"/>
            </a:xfrm>
            <a:custGeom>
              <a:avLst/>
              <a:gdLst/>
              <a:ahLst/>
              <a:cxnLst/>
              <a:rect l="l" t="t" r="r" b="b"/>
              <a:pathLst>
                <a:path w="1482090" h="837564">
                  <a:moveTo>
                    <a:pt x="1463293" y="0"/>
                  </a:moveTo>
                  <a:lnTo>
                    <a:pt x="1363472" y="55626"/>
                  </a:lnTo>
                  <a:lnTo>
                    <a:pt x="1382014" y="88900"/>
                  </a:lnTo>
                  <a:lnTo>
                    <a:pt x="1481836" y="33274"/>
                  </a:lnTo>
                  <a:lnTo>
                    <a:pt x="1463293" y="0"/>
                  </a:lnTo>
                  <a:close/>
                </a:path>
                <a:path w="1482090" h="837564">
                  <a:moveTo>
                    <a:pt x="1330198" y="74168"/>
                  </a:moveTo>
                  <a:lnTo>
                    <a:pt x="1230376" y="129794"/>
                  </a:lnTo>
                  <a:lnTo>
                    <a:pt x="1248917" y="163068"/>
                  </a:lnTo>
                  <a:lnTo>
                    <a:pt x="1348739" y="107442"/>
                  </a:lnTo>
                  <a:lnTo>
                    <a:pt x="1330198" y="74168"/>
                  </a:lnTo>
                  <a:close/>
                </a:path>
                <a:path w="1482090" h="837564">
                  <a:moveTo>
                    <a:pt x="1196975" y="148336"/>
                  </a:moveTo>
                  <a:lnTo>
                    <a:pt x="1097153" y="203962"/>
                  </a:lnTo>
                  <a:lnTo>
                    <a:pt x="1115695" y="237236"/>
                  </a:lnTo>
                  <a:lnTo>
                    <a:pt x="1215516" y="181610"/>
                  </a:lnTo>
                  <a:lnTo>
                    <a:pt x="1196975" y="148336"/>
                  </a:lnTo>
                  <a:close/>
                </a:path>
                <a:path w="1482090" h="837564">
                  <a:moveTo>
                    <a:pt x="1063879" y="222504"/>
                  </a:moveTo>
                  <a:lnTo>
                    <a:pt x="964057" y="278130"/>
                  </a:lnTo>
                  <a:lnTo>
                    <a:pt x="982599" y="311404"/>
                  </a:lnTo>
                  <a:lnTo>
                    <a:pt x="1082421" y="255778"/>
                  </a:lnTo>
                  <a:lnTo>
                    <a:pt x="1063879" y="222504"/>
                  </a:lnTo>
                  <a:close/>
                </a:path>
                <a:path w="1482090" h="837564">
                  <a:moveTo>
                    <a:pt x="930783" y="296672"/>
                  </a:moveTo>
                  <a:lnTo>
                    <a:pt x="830961" y="352298"/>
                  </a:lnTo>
                  <a:lnTo>
                    <a:pt x="849503" y="385572"/>
                  </a:lnTo>
                  <a:lnTo>
                    <a:pt x="949325" y="329946"/>
                  </a:lnTo>
                  <a:lnTo>
                    <a:pt x="930783" y="296672"/>
                  </a:lnTo>
                  <a:close/>
                </a:path>
                <a:path w="1482090" h="837564">
                  <a:moveTo>
                    <a:pt x="797687" y="370840"/>
                  </a:moveTo>
                  <a:lnTo>
                    <a:pt x="697738" y="426466"/>
                  </a:lnTo>
                  <a:lnTo>
                    <a:pt x="716407" y="459803"/>
                  </a:lnTo>
                  <a:lnTo>
                    <a:pt x="816229" y="404114"/>
                  </a:lnTo>
                  <a:lnTo>
                    <a:pt x="797687" y="370840"/>
                  </a:lnTo>
                  <a:close/>
                </a:path>
                <a:path w="1482090" h="837564">
                  <a:moveTo>
                    <a:pt x="664464" y="445058"/>
                  </a:moveTo>
                  <a:lnTo>
                    <a:pt x="564642" y="500697"/>
                  </a:lnTo>
                  <a:lnTo>
                    <a:pt x="583184" y="533984"/>
                  </a:lnTo>
                  <a:lnTo>
                    <a:pt x="683006" y="478345"/>
                  </a:lnTo>
                  <a:lnTo>
                    <a:pt x="664464" y="445058"/>
                  </a:lnTo>
                  <a:close/>
                </a:path>
                <a:path w="1482090" h="837564">
                  <a:moveTo>
                    <a:pt x="531368" y="519239"/>
                  </a:moveTo>
                  <a:lnTo>
                    <a:pt x="431546" y="574878"/>
                  </a:lnTo>
                  <a:lnTo>
                    <a:pt x="450088" y="608152"/>
                  </a:lnTo>
                  <a:lnTo>
                    <a:pt x="549910" y="552526"/>
                  </a:lnTo>
                  <a:lnTo>
                    <a:pt x="531368" y="519239"/>
                  </a:lnTo>
                  <a:close/>
                </a:path>
                <a:path w="1482090" h="837564">
                  <a:moveTo>
                    <a:pt x="398272" y="593420"/>
                  </a:moveTo>
                  <a:lnTo>
                    <a:pt x="298450" y="649058"/>
                  </a:lnTo>
                  <a:lnTo>
                    <a:pt x="316992" y="682332"/>
                  </a:lnTo>
                  <a:lnTo>
                    <a:pt x="416814" y="626706"/>
                  </a:lnTo>
                  <a:lnTo>
                    <a:pt x="398272" y="593420"/>
                  </a:lnTo>
                  <a:close/>
                </a:path>
                <a:path w="1482090" h="837564">
                  <a:moveTo>
                    <a:pt x="265176" y="667600"/>
                  </a:moveTo>
                  <a:lnTo>
                    <a:pt x="165227" y="723226"/>
                  </a:lnTo>
                  <a:lnTo>
                    <a:pt x="183769" y="756513"/>
                  </a:lnTo>
                  <a:lnTo>
                    <a:pt x="283718" y="700874"/>
                  </a:lnTo>
                  <a:lnTo>
                    <a:pt x="265176" y="667600"/>
                  </a:lnTo>
                  <a:close/>
                </a:path>
                <a:path w="1482090" h="837564">
                  <a:moveTo>
                    <a:pt x="72009" y="731583"/>
                  </a:moveTo>
                  <a:lnTo>
                    <a:pt x="0" y="837133"/>
                  </a:lnTo>
                  <a:lnTo>
                    <a:pt x="127635" y="831418"/>
                  </a:lnTo>
                  <a:lnTo>
                    <a:pt x="114260" y="807415"/>
                  </a:lnTo>
                  <a:lnTo>
                    <a:pt x="92456" y="807415"/>
                  </a:lnTo>
                  <a:lnTo>
                    <a:pt x="73914" y="774128"/>
                  </a:lnTo>
                  <a:lnTo>
                    <a:pt x="90548" y="764857"/>
                  </a:lnTo>
                  <a:lnTo>
                    <a:pt x="72009" y="731583"/>
                  </a:lnTo>
                  <a:close/>
                </a:path>
                <a:path w="1482090" h="837564">
                  <a:moveTo>
                    <a:pt x="90548" y="764857"/>
                  </a:moveTo>
                  <a:lnTo>
                    <a:pt x="73914" y="774128"/>
                  </a:lnTo>
                  <a:lnTo>
                    <a:pt x="92456" y="807415"/>
                  </a:lnTo>
                  <a:lnTo>
                    <a:pt x="109092" y="798139"/>
                  </a:lnTo>
                  <a:lnTo>
                    <a:pt x="90548" y="764857"/>
                  </a:lnTo>
                  <a:close/>
                </a:path>
                <a:path w="1482090" h="837564">
                  <a:moveTo>
                    <a:pt x="109092" y="798139"/>
                  </a:moveTo>
                  <a:lnTo>
                    <a:pt x="92456" y="807415"/>
                  </a:lnTo>
                  <a:lnTo>
                    <a:pt x="114260" y="807415"/>
                  </a:lnTo>
                  <a:lnTo>
                    <a:pt x="109092" y="798139"/>
                  </a:lnTo>
                  <a:close/>
                </a:path>
                <a:path w="1482090" h="837564">
                  <a:moveTo>
                    <a:pt x="131953" y="741781"/>
                  </a:moveTo>
                  <a:lnTo>
                    <a:pt x="90548" y="764857"/>
                  </a:lnTo>
                  <a:lnTo>
                    <a:pt x="109092" y="798139"/>
                  </a:lnTo>
                  <a:lnTo>
                    <a:pt x="150495" y="775055"/>
                  </a:lnTo>
                  <a:lnTo>
                    <a:pt x="131953" y="741781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305805" y="4848606"/>
              <a:ext cx="1648460" cy="327025"/>
            </a:xfrm>
            <a:custGeom>
              <a:avLst/>
              <a:gdLst/>
              <a:ahLst/>
              <a:cxnLst/>
              <a:rect l="l" t="t" r="r" b="b"/>
              <a:pathLst>
                <a:path w="1648459" h="327025">
                  <a:moveTo>
                    <a:pt x="0" y="0"/>
                  </a:moveTo>
                  <a:lnTo>
                    <a:pt x="1648078" y="327025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4" name="object 14" descr=""/>
          <p:cNvGrpSpPr/>
          <p:nvPr/>
        </p:nvGrpSpPr>
        <p:grpSpPr>
          <a:xfrm>
            <a:off x="521208" y="2055876"/>
            <a:ext cx="641985" cy="641985"/>
            <a:chOff x="521208" y="2055876"/>
            <a:chExt cx="641985" cy="641985"/>
          </a:xfrm>
        </p:grpSpPr>
        <p:sp>
          <p:nvSpPr>
            <p:cNvPr id="15" name="object 15" descr=""/>
            <p:cNvSpPr/>
            <p:nvPr/>
          </p:nvSpPr>
          <p:spPr>
            <a:xfrm>
              <a:off x="550164" y="2084832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550164" y="2084832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51433" y="2216277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077456" y="2688335"/>
            <a:ext cx="643255" cy="643255"/>
            <a:chOff x="7077456" y="2688335"/>
            <a:chExt cx="643255" cy="643255"/>
          </a:xfrm>
        </p:grpSpPr>
        <p:sp>
          <p:nvSpPr>
            <p:cNvPr id="19" name="object 19" descr=""/>
            <p:cNvSpPr/>
            <p:nvPr/>
          </p:nvSpPr>
          <p:spPr>
            <a:xfrm>
              <a:off x="7106412" y="2717291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70">
                  <a:moveTo>
                    <a:pt x="292608" y="0"/>
                  </a:moveTo>
                  <a:lnTo>
                    <a:pt x="245159" y="3831"/>
                  </a:lnTo>
                  <a:lnTo>
                    <a:pt x="200143" y="14923"/>
                  </a:lnTo>
                  <a:lnTo>
                    <a:pt x="158163" y="32671"/>
                  </a:lnTo>
                  <a:lnTo>
                    <a:pt x="119822" y="56473"/>
                  </a:lnTo>
                  <a:lnTo>
                    <a:pt x="85725" y="85725"/>
                  </a:lnTo>
                  <a:lnTo>
                    <a:pt x="56473" y="119822"/>
                  </a:lnTo>
                  <a:lnTo>
                    <a:pt x="32671" y="158163"/>
                  </a:lnTo>
                  <a:lnTo>
                    <a:pt x="14923" y="200143"/>
                  </a:lnTo>
                  <a:lnTo>
                    <a:pt x="3831" y="245159"/>
                  </a:lnTo>
                  <a:lnTo>
                    <a:pt x="0" y="292608"/>
                  </a:lnTo>
                  <a:lnTo>
                    <a:pt x="3831" y="340056"/>
                  </a:lnTo>
                  <a:lnTo>
                    <a:pt x="14923" y="385072"/>
                  </a:lnTo>
                  <a:lnTo>
                    <a:pt x="32671" y="427052"/>
                  </a:lnTo>
                  <a:lnTo>
                    <a:pt x="56473" y="465393"/>
                  </a:lnTo>
                  <a:lnTo>
                    <a:pt x="85725" y="499491"/>
                  </a:lnTo>
                  <a:lnTo>
                    <a:pt x="119822" y="528742"/>
                  </a:lnTo>
                  <a:lnTo>
                    <a:pt x="158163" y="552544"/>
                  </a:lnTo>
                  <a:lnTo>
                    <a:pt x="200143" y="570292"/>
                  </a:lnTo>
                  <a:lnTo>
                    <a:pt x="245159" y="581384"/>
                  </a:lnTo>
                  <a:lnTo>
                    <a:pt x="292608" y="585216"/>
                  </a:lnTo>
                  <a:lnTo>
                    <a:pt x="340056" y="581384"/>
                  </a:lnTo>
                  <a:lnTo>
                    <a:pt x="385072" y="570292"/>
                  </a:lnTo>
                  <a:lnTo>
                    <a:pt x="427052" y="552544"/>
                  </a:lnTo>
                  <a:lnTo>
                    <a:pt x="465393" y="528742"/>
                  </a:lnTo>
                  <a:lnTo>
                    <a:pt x="499491" y="499491"/>
                  </a:lnTo>
                  <a:lnTo>
                    <a:pt x="528742" y="465393"/>
                  </a:lnTo>
                  <a:lnTo>
                    <a:pt x="552544" y="427052"/>
                  </a:lnTo>
                  <a:lnTo>
                    <a:pt x="570292" y="385072"/>
                  </a:lnTo>
                  <a:lnTo>
                    <a:pt x="581384" y="340056"/>
                  </a:lnTo>
                  <a:lnTo>
                    <a:pt x="585216" y="292608"/>
                  </a:lnTo>
                  <a:lnTo>
                    <a:pt x="581384" y="245159"/>
                  </a:lnTo>
                  <a:lnTo>
                    <a:pt x="570292" y="200143"/>
                  </a:lnTo>
                  <a:lnTo>
                    <a:pt x="552544" y="158163"/>
                  </a:lnTo>
                  <a:lnTo>
                    <a:pt x="528742" y="119822"/>
                  </a:lnTo>
                  <a:lnTo>
                    <a:pt x="499491" y="85724"/>
                  </a:lnTo>
                  <a:lnTo>
                    <a:pt x="465393" y="56473"/>
                  </a:lnTo>
                  <a:lnTo>
                    <a:pt x="427052" y="32671"/>
                  </a:lnTo>
                  <a:lnTo>
                    <a:pt x="385072" y="14923"/>
                  </a:lnTo>
                  <a:lnTo>
                    <a:pt x="340056" y="3831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106412" y="2717291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70">
                  <a:moveTo>
                    <a:pt x="0" y="292608"/>
                  </a:moveTo>
                  <a:lnTo>
                    <a:pt x="3831" y="245159"/>
                  </a:lnTo>
                  <a:lnTo>
                    <a:pt x="14923" y="200143"/>
                  </a:lnTo>
                  <a:lnTo>
                    <a:pt x="32671" y="158163"/>
                  </a:lnTo>
                  <a:lnTo>
                    <a:pt x="56473" y="119822"/>
                  </a:lnTo>
                  <a:lnTo>
                    <a:pt x="85725" y="85725"/>
                  </a:lnTo>
                  <a:lnTo>
                    <a:pt x="119822" y="56473"/>
                  </a:lnTo>
                  <a:lnTo>
                    <a:pt x="158163" y="32671"/>
                  </a:lnTo>
                  <a:lnTo>
                    <a:pt x="200143" y="14923"/>
                  </a:lnTo>
                  <a:lnTo>
                    <a:pt x="245159" y="3831"/>
                  </a:lnTo>
                  <a:lnTo>
                    <a:pt x="292608" y="0"/>
                  </a:lnTo>
                  <a:lnTo>
                    <a:pt x="340056" y="3831"/>
                  </a:lnTo>
                  <a:lnTo>
                    <a:pt x="385072" y="14923"/>
                  </a:lnTo>
                  <a:lnTo>
                    <a:pt x="427052" y="32671"/>
                  </a:lnTo>
                  <a:lnTo>
                    <a:pt x="465393" y="56473"/>
                  </a:lnTo>
                  <a:lnTo>
                    <a:pt x="499491" y="85724"/>
                  </a:lnTo>
                  <a:lnTo>
                    <a:pt x="528742" y="119822"/>
                  </a:lnTo>
                  <a:lnTo>
                    <a:pt x="552544" y="158163"/>
                  </a:lnTo>
                  <a:lnTo>
                    <a:pt x="570292" y="200143"/>
                  </a:lnTo>
                  <a:lnTo>
                    <a:pt x="581384" y="245159"/>
                  </a:lnTo>
                  <a:lnTo>
                    <a:pt x="585216" y="292608"/>
                  </a:lnTo>
                  <a:lnTo>
                    <a:pt x="581384" y="340056"/>
                  </a:lnTo>
                  <a:lnTo>
                    <a:pt x="570292" y="385072"/>
                  </a:lnTo>
                  <a:lnTo>
                    <a:pt x="552544" y="427052"/>
                  </a:lnTo>
                  <a:lnTo>
                    <a:pt x="528742" y="465393"/>
                  </a:lnTo>
                  <a:lnTo>
                    <a:pt x="499491" y="499491"/>
                  </a:lnTo>
                  <a:lnTo>
                    <a:pt x="465393" y="528742"/>
                  </a:lnTo>
                  <a:lnTo>
                    <a:pt x="427052" y="552544"/>
                  </a:lnTo>
                  <a:lnTo>
                    <a:pt x="385072" y="570292"/>
                  </a:lnTo>
                  <a:lnTo>
                    <a:pt x="340056" y="581384"/>
                  </a:lnTo>
                  <a:lnTo>
                    <a:pt x="292608" y="585216"/>
                  </a:lnTo>
                  <a:lnTo>
                    <a:pt x="245159" y="581384"/>
                  </a:lnTo>
                  <a:lnTo>
                    <a:pt x="200143" y="570292"/>
                  </a:lnTo>
                  <a:lnTo>
                    <a:pt x="158163" y="552544"/>
                  </a:lnTo>
                  <a:lnTo>
                    <a:pt x="119822" y="528742"/>
                  </a:lnTo>
                  <a:lnTo>
                    <a:pt x="85725" y="499491"/>
                  </a:lnTo>
                  <a:lnTo>
                    <a:pt x="56473" y="465393"/>
                  </a:lnTo>
                  <a:lnTo>
                    <a:pt x="32671" y="427052"/>
                  </a:lnTo>
                  <a:lnTo>
                    <a:pt x="14923" y="385072"/>
                  </a:lnTo>
                  <a:lnTo>
                    <a:pt x="3831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7309484" y="2849702"/>
            <a:ext cx="178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521208" y="3200400"/>
            <a:ext cx="641985" cy="643255"/>
            <a:chOff x="521208" y="3200400"/>
            <a:chExt cx="641985" cy="643255"/>
          </a:xfrm>
        </p:grpSpPr>
        <p:sp>
          <p:nvSpPr>
            <p:cNvPr id="23" name="object 23" descr=""/>
            <p:cNvSpPr/>
            <p:nvPr/>
          </p:nvSpPr>
          <p:spPr>
            <a:xfrm>
              <a:off x="550164" y="3229355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5" y="0"/>
                  </a:moveTo>
                  <a:lnTo>
                    <a:pt x="244505" y="3831"/>
                  </a:lnTo>
                  <a:lnTo>
                    <a:pt x="199597" y="14923"/>
                  </a:lnTo>
                  <a:lnTo>
                    <a:pt x="157723" y="32671"/>
                  </a:lnTo>
                  <a:lnTo>
                    <a:pt x="119482" y="56473"/>
                  </a:lnTo>
                  <a:lnTo>
                    <a:pt x="85477" y="85725"/>
                  </a:lnTo>
                  <a:lnTo>
                    <a:pt x="56307" y="119822"/>
                  </a:lnTo>
                  <a:lnTo>
                    <a:pt x="32574" y="158163"/>
                  </a:lnTo>
                  <a:lnTo>
                    <a:pt x="14877" y="200143"/>
                  </a:lnTo>
                  <a:lnTo>
                    <a:pt x="3819" y="245159"/>
                  </a:lnTo>
                  <a:lnTo>
                    <a:pt x="0" y="292608"/>
                  </a:lnTo>
                  <a:lnTo>
                    <a:pt x="3819" y="340056"/>
                  </a:lnTo>
                  <a:lnTo>
                    <a:pt x="14877" y="385072"/>
                  </a:lnTo>
                  <a:lnTo>
                    <a:pt x="32574" y="427052"/>
                  </a:lnTo>
                  <a:lnTo>
                    <a:pt x="56307" y="465393"/>
                  </a:lnTo>
                  <a:lnTo>
                    <a:pt x="85477" y="499491"/>
                  </a:lnTo>
                  <a:lnTo>
                    <a:pt x="119482" y="528742"/>
                  </a:lnTo>
                  <a:lnTo>
                    <a:pt x="157723" y="552544"/>
                  </a:lnTo>
                  <a:lnTo>
                    <a:pt x="199597" y="570292"/>
                  </a:lnTo>
                  <a:lnTo>
                    <a:pt x="244505" y="581384"/>
                  </a:lnTo>
                  <a:lnTo>
                    <a:pt x="291845" y="585216"/>
                  </a:lnTo>
                  <a:lnTo>
                    <a:pt x="339183" y="581384"/>
                  </a:lnTo>
                  <a:lnTo>
                    <a:pt x="384089" y="570292"/>
                  </a:lnTo>
                  <a:lnTo>
                    <a:pt x="425963" y="552544"/>
                  </a:lnTo>
                  <a:lnTo>
                    <a:pt x="464203" y="528742"/>
                  </a:lnTo>
                  <a:lnTo>
                    <a:pt x="498209" y="499491"/>
                  </a:lnTo>
                  <a:lnTo>
                    <a:pt x="527380" y="465393"/>
                  </a:lnTo>
                  <a:lnTo>
                    <a:pt x="551115" y="427052"/>
                  </a:lnTo>
                  <a:lnTo>
                    <a:pt x="568812" y="385072"/>
                  </a:lnTo>
                  <a:lnTo>
                    <a:pt x="579872" y="340056"/>
                  </a:lnTo>
                  <a:lnTo>
                    <a:pt x="583692" y="292608"/>
                  </a:lnTo>
                  <a:lnTo>
                    <a:pt x="579872" y="245159"/>
                  </a:lnTo>
                  <a:lnTo>
                    <a:pt x="568812" y="200143"/>
                  </a:lnTo>
                  <a:lnTo>
                    <a:pt x="551115" y="158163"/>
                  </a:lnTo>
                  <a:lnTo>
                    <a:pt x="527380" y="119822"/>
                  </a:lnTo>
                  <a:lnTo>
                    <a:pt x="498209" y="85725"/>
                  </a:lnTo>
                  <a:lnTo>
                    <a:pt x="464203" y="56473"/>
                  </a:lnTo>
                  <a:lnTo>
                    <a:pt x="425963" y="32671"/>
                  </a:lnTo>
                  <a:lnTo>
                    <a:pt x="384089" y="14923"/>
                  </a:lnTo>
                  <a:lnTo>
                    <a:pt x="339183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550164" y="3229355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8"/>
                  </a:moveTo>
                  <a:lnTo>
                    <a:pt x="3819" y="245159"/>
                  </a:lnTo>
                  <a:lnTo>
                    <a:pt x="14877" y="200143"/>
                  </a:lnTo>
                  <a:lnTo>
                    <a:pt x="32574" y="158163"/>
                  </a:lnTo>
                  <a:lnTo>
                    <a:pt x="56307" y="119822"/>
                  </a:lnTo>
                  <a:lnTo>
                    <a:pt x="85477" y="85725"/>
                  </a:lnTo>
                  <a:lnTo>
                    <a:pt x="119482" y="56473"/>
                  </a:lnTo>
                  <a:lnTo>
                    <a:pt x="157723" y="32671"/>
                  </a:lnTo>
                  <a:lnTo>
                    <a:pt x="199597" y="14923"/>
                  </a:lnTo>
                  <a:lnTo>
                    <a:pt x="244505" y="3831"/>
                  </a:lnTo>
                  <a:lnTo>
                    <a:pt x="291845" y="0"/>
                  </a:lnTo>
                  <a:lnTo>
                    <a:pt x="339183" y="3831"/>
                  </a:lnTo>
                  <a:lnTo>
                    <a:pt x="384089" y="14923"/>
                  </a:lnTo>
                  <a:lnTo>
                    <a:pt x="425963" y="32671"/>
                  </a:lnTo>
                  <a:lnTo>
                    <a:pt x="464203" y="56473"/>
                  </a:lnTo>
                  <a:lnTo>
                    <a:pt x="498209" y="85725"/>
                  </a:lnTo>
                  <a:lnTo>
                    <a:pt x="527380" y="119822"/>
                  </a:lnTo>
                  <a:lnTo>
                    <a:pt x="551115" y="158163"/>
                  </a:lnTo>
                  <a:lnTo>
                    <a:pt x="568812" y="200143"/>
                  </a:lnTo>
                  <a:lnTo>
                    <a:pt x="579872" y="245159"/>
                  </a:lnTo>
                  <a:lnTo>
                    <a:pt x="583692" y="292608"/>
                  </a:lnTo>
                  <a:lnTo>
                    <a:pt x="579872" y="340056"/>
                  </a:lnTo>
                  <a:lnTo>
                    <a:pt x="568812" y="385072"/>
                  </a:lnTo>
                  <a:lnTo>
                    <a:pt x="551115" y="427052"/>
                  </a:lnTo>
                  <a:lnTo>
                    <a:pt x="527380" y="465393"/>
                  </a:lnTo>
                  <a:lnTo>
                    <a:pt x="498209" y="499491"/>
                  </a:lnTo>
                  <a:lnTo>
                    <a:pt x="464203" y="528742"/>
                  </a:lnTo>
                  <a:lnTo>
                    <a:pt x="425963" y="552544"/>
                  </a:lnTo>
                  <a:lnTo>
                    <a:pt x="384089" y="570292"/>
                  </a:lnTo>
                  <a:lnTo>
                    <a:pt x="339183" y="581384"/>
                  </a:lnTo>
                  <a:lnTo>
                    <a:pt x="291845" y="585216"/>
                  </a:lnTo>
                  <a:lnTo>
                    <a:pt x="244505" y="581384"/>
                  </a:lnTo>
                  <a:lnTo>
                    <a:pt x="199597" y="570292"/>
                  </a:lnTo>
                  <a:lnTo>
                    <a:pt x="157723" y="552544"/>
                  </a:lnTo>
                  <a:lnTo>
                    <a:pt x="119482" y="528742"/>
                  </a:lnTo>
                  <a:lnTo>
                    <a:pt x="85477" y="499491"/>
                  </a:lnTo>
                  <a:lnTo>
                    <a:pt x="56307" y="465393"/>
                  </a:lnTo>
                  <a:lnTo>
                    <a:pt x="32574" y="427052"/>
                  </a:lnTo>
                  <a:lnTo>
                    <a:pt x="14877" y="385072"/>
                  </a:lnTo>
                  <a:lnTo>
                    <a:pt x="3819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51433" y="3361766"/>
            <a:ext cx="178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521208" y="4561332"/>
            <a:ext cx="641985" cy="643255"/>
            <a:chOff x="521208" y="4561332"/>
            <a:chExt cx="641985" cy="643255"/>
          </a:xfrm>
        </p:grpSpPr>
        <p:sp>
          <p:nvSpPr>
            <p:cNvPr id="27" name="object 27" descr=""/>
            <p:cNvSpPr/>
            <p:nvPr/>
          </p:nvSpPr>
          <p:spPr>
            <a:xfrm>
              <a:off x="550164" y="4590288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5" y="0"/>
                  </a:moveTo>
                  <a:lnTo>
                    <a:pt x="244505" y="3831"/>
                  </a:lnTo>
                  <a:lnTo>
                    <a:pt x="199597" y="14923"/>
                  </a:lnTo>
                  <a:lnTo>
                    <a:pt x="157723" y="32671"/>
                  </a:lnTo>
                  <a:lnTo>
                    <a:pt x="119482" y="56473"/>
                  </a:lnTo>
                  <a:lnTo>
                    <a:pt x="85477" y="85725"/>
                  </a:lnTo>
                  <a:lnTo>
                    <a:pt x="56307" y="119822"/>
                  </a:lnTo>
                  <a:lnTo>
                    <a:pt x="32574" y="158163"/>
                  </a:lnTo>
                  <a:lnTo>
                    <a:pt x="14877" y="200143"/>
                  </a:lnTo>
                  <a:lnTo>
                    <a:pt x="3819" y="245159"/>
                  </a:lnTo>
                  <a:lnTo>
                    <a:pt x="0" y="292607"/>
                  </a:lnTo>
                  <a:lnTo>
                    <a:pt x="3819" y="340056"/>
                  </a:lnTo>
                  <a:lnTo>
                    <a:pt x="14877" y="385072"/>
                  </a:lnTo>
                  <a:lnTo>
                    <a:pt x="32574" y="427052"/>
                  </a:lnTo>
                  <a:lnTo>
                    <a:pt x="56307" y="465393"/>
                  </a:lnTo>
                  <a:lnTo>
                    <a:pt x="85477" y="499491"/>
                  </a:lnTo>
                  <a:lnTo>
                    <a:pt x="119482" y="528742"/>
                  </a:lnTo>
                  <a:lnTo>
                    <a:pt x="157723" y="552544"/>
                  </a:lnTo>
                  <a:lnTo>
                    <a:pt x="199597" y="570292"/>
                  </a:lnTo>
                  <a:lnTo>
                    <a:pt x="244505" y="581384"/>
                  </a:lnTo>
                  <a:lnTo>
                    <a:pt x="291845" y="585216"/>
                  </a:lnTo>
                  <a:lnTo>
                    <a:pt x="339183" y="581384"/>
                  </a:lnTo>
                  <a:lnTo>
                    <a:pt x="384089" y="570292"/>
                  </a:lnTo>
                  <a:lnTo>
                    <a:pt x="425963" y="552544"/>
                  </a:lnTo>
                  <a:lnTo>
                    <a:pt x="464203" y="528742"/>
                  </a:lnTo>
                  <a:lnTo>
                    <a:pt x="498209" y="499490"/>
                  </a:lnTo>
                  <a:lnTo>
                    <a:pt x="527380" y="465393"/>
                  </a:lnTo>
                  <a:lnTo>
                    <a:pt x="551115" y="427052"/>
                  </a:lnTo>
                  <a:lnTo>
                    <a:pt x="568812" y="385072"/>
                  </a:lnTo>
                  <a:lnTo>
                    <a:pt x="579872" y="340056"/>
                  </a:lnTo>
                  <a:lnTo>
                    <a:pt x="583692" y="292607"/>
                  </a:lnTo>
                  <a:lnTo>
                    <a:pt x="579872" y="245159"/>
                  </a:lnTo>
                  <a:lnTo>
                    <a:pt x="568812" y="200143"/>
                  </a:lnTo>
                  <a:lnTo>
                    <a:pt x="551115" y="158163"/>
                  </a:lnTo>
                  <a:lnTo>
                    <a:pt x="527380" y="119822"/>
                  </a:lnTo>
                  <a:lnTo>
                    <a:pt x="498209" y="85724"/>
                  </a:lnTo>
                  <a:lnTo>
                    <a:pt x="464203" y="56473"/>
                  </a:lnTo>
                  <a:lnTo>
                    <a:pt x="425963" y="32671"/>
                  </a:lnTo>
                  <a:lnTo>
                    <a:pt x="384089" y="14923"/>
                  </a:lnTo>
                  <a:lnTo>
                    <a:pt x="339183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550164" y="4590288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7"/>
                  </a:moveTo>
                  <a:lnTo>
                    <a:pt x="3819" y="245159"/>
                  </a:lnTo>
                  <a:lnTo>
                    <a:pt x="14877" y="200143"/>
                  </a:lnTo>
                  <a:lnTo>
                    <a:pt x="32574" y="158163"/>
                  </a:lnTo>
                  <a:lnTo>
                    <a:pt x="56307" y="119822"/>
                  </a:lnTo>
                  <a:lnTo>
                    <a:pt x="85477" y="85725"/>
                  </a:lnTo>
                  <a:lnTo>
                    <a:pt x="119482" y="56473"/>
                  </a:lnTo>
                  <a:lnTo>
                    <a:pt x="157723" y="32671"/>
                  </a:lnTo>
                  <a:lnTo>
                    <a:pt x="199597" y="14923"/>
                  </a:lnTo>
                  <a:lnTo>
                    <a:pt x="244505" y="3831"/>
                  </a:lnTo>
                  <a:lnTo>
                    <a:pt x="291845" y="0"/>
                  </a:lnTo>
                  <a:lnTo>
                    <a:pt x="339183" y="3831"/>
                  </a:lnTo>
                  <a:lnTo>
                    <a:pt x="384089" y="14923"/>
                  </a:lnTo>
                  <a:lnTo>
                    <a:pt x="425963" y="32671"/>
                  </a:lnTo>
                  <a:lnTo>
                    <a:pt x="464203" y="56473"/>
                  </a:lnTo>
                  <a:lnTo>
                    <a:pt x="498209" y="85724"/>
                  </a:lnTo>
                  <a:lnTo>
                    <a:pt x="527380" y="119822"/>
                  </a:lnTo>
                  <a:lnTo>
                    <a:pt x="551115" y="158163"/>
                  </a:lnTo>
                  <a:lnTo>
                    <a:pt x="568812" y="200143"/>
                  </a:lnTo>
                  <a:lnTo>
                    <a:pt x="579872" y="245159"/>
                  </a:lnTo>
                  <a:lnTo>
                    <a:pt x="583692" y="292607"/>
                  </a:lnTo>
                  <a:lnTo>
                    <a:pt x="579872" y="340056"/>
                  </a:lnTo>
                  <a:lnTo>
                    <a:pt x="568812" y="385072"/>
                  </a:lnTo>
                  <a:lnTo>
                    <a:pt x="551115" y="427052"/>
                  </a:lnTo>
                  <a:lnTo>
                    <a:pt x="527380" y="465393"/>
                  </a:lnTo>
                  <a:lnTo>
                    <a:pt x="498209" y="499490"/>
                  </a:lnTo>
                  <a:lnTo>
                    <a:pt x="464203" y="528742"/>
                  </a:lnTo>
                  <a:lnTo>
                    <a:pt x="425963" y="552544"/>
                  </a:lnTo>
                  <a:lnTo>
                    <a:pt x="384089" y="570292"/>
                  </a:lnTo>
                  <a:lnTo>
                    <a:pt x="339183" y="581384"/>
                  </a:lnTo>
                  <a:lnTo>
                    <a:pt x="291845" y="585216"/>
                  </a:lnTo>
                  <a:lnTo>
                    <a:pt x="244505" y="581384"/>
                  </a:lnTo>
                  <a:lnTo>
                    <a:pt x="199597" y="570292"/>
                  </a:lnTo>
                  <a:lnTo>
                    <a:pt x="157723" y="552544"/>
                  </a:lnTo>
                  <a:lnTo>
                    <a:pt x="119482" y="528742"/>
                  </a:lnTo>
                  <a:lnTo>
                    <a:pt x="85477" y="499491"/>
                  </a:lnTo>
                  <a:lnTo>
                    <a:pt x="56307" y="465393"/>
                  </a:lnTo>
                  <a:lnTo>
                    <a:pt x="32574" y="427052"/>
                  </a:lnTo>
                  <a:lnTo>
                    <a:pt x="14877" y="385072"/>
                  </a:lnTo>
                  <a:lnTo>
                    <a:pt x="3819" y="340056"/>
                  </a:lnTo>
                  <a:lnTo>
                    <a:pt x="0" y="292607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9" name="object 29" descr=""/>
          <p:cNvSpPr txBox="1"/>
          <p:nvPr/>
        </p:nvSpPr>
        <p:spPr>
          <a:xfrm>
            <a:off x="751433" y="4723638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7072883" y="3604259"/>
            <a:ext cx="641985" cy="643255"/>
            <a:chOff x="7072883" y="3604259"/>
            <a:chExt cx="641985" cy="643255"/>
          </a:xfrm>
        </p:grpSpPr>
        <p:sp>
          <p:nvSpPr>
            <p:cNvPr id="31" name="object 31" descr=""/>
            <p:cNvSpPr/>
            <p:nvPr/>
          </p:nvSpPr>
          <p:spPr>
            <a:xfrm>
              <a:off x="7101839" y="3633215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5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7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0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5" y="585215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0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1" y="292607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4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7101839" y="3633215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7"/>
                  </a:moveTo>
                  <a:lnTo>
                    <a:pt x="3820" y="245159"/>
                  </a:lnTo>
                  <a:lnTo>
                    <a:pt x="14880" y="200143"/>
                  </a:lnTo>
                  <a:lnTo>
                    <a:pt x="32578" y="158163"/>
                  </a:lnTo>
                  <a:lnTo>
                    <a:pt x="56314" y="119822"/>
                  </a:lnTo>
                  <a:lnTo>
                    <a:pt x="85486" y="85725"/>
                  </a:lnTo>
                  <a:lnTo>
                    <a:pt x="119493" y="56473"/>
                  </a:lnTo>
                  <a:lnTo>
                    <a:pt x="157734" y="32671"/>
                  </a:lnTo>
                  <a:lnTo>
                    <a:pt x="199607" y="14923"/>
                  </a:lnTo>
                  <a:lnTo>
                    <a:pt x="244511" y="3831"/>
                  </a:lnTo>
                  <a:lnTo>
                    <a:pt x="291845" y="0"/>
                  </a:lnTo>
                  <a:lnTo>
                    <a:pt x="339180" y="3831"/>
                  </a:lnTo>
                  <a:lnTo>
                    <a:pt x="384084" y="14923"/>
                  </a:lnTo>
                  <a:lnTo>
                    <a:pt x="425957" y="32671"/>
                  </a:lnTo>
                  <a:lnTo>
                    <a:pt x="464198" y="56473"/>
                  </a:lnTo>
                  <a:lnTo>
                    <a:pt x="498205" y="85724"/>
                  </a:lnTo>
                  <a:lnTo>
                    <a:pt x="527377" y="119822"/>
                  </a:lnTo>
                  <a:lnTo>
                    <a:pt x="551113" y="158163"/>
                  </a:lnTo>
                  <a:lnTo>
                    <a:pt x="568811" y="200143"/>
                  </a:lnTo>
                  <a:lnTo>
                    <a:pt x="579871" y="245159"/>
                  </a:lnTo>
                  <a:lnTo>
                    <a:pt x="583691" y="292607"/>
                  </a:lnTo>
                  <a:lnTo>
                    <a:pt x="579871" y="340056"/>
                  </a:lnTo>
                  <a:lnTo>
                    <a:pt x="568811" y="385072"/>
                  </a:lnTo>
                  <a:lnTo>
                    <a:pt x="551113" y="427052"/>
                  </a:lnTo>
                  <a:lnTo>
                    <a:pt x="527377" y="465393"/>
                  </a:lnTo>
                  <a:lnTo>
                    <a:pt x="498205" y="499490"/>
                  </a:lnTo>
                  <a:lnTo>
                    <a:pt x="464198" y="528742"/>
                  </a:lnTo>
                  <a:lnTo>
                    <a:pt x="425957" y="552544"/>
                  </a:lnTo>
                  <a:lnTo>
                    <a:pt x="384084" y="570292"/>
                  </a:lnTo>
                  <a:lnTo>
                    <a:pt x="339180" y="581384"/>
                  </a:lnTo>
                  <a:lnTo>
                    <a:pt x="291845" y="585215"/>
                  </a:lnTo>
                  <a:lnTo>
                    <a:pt x="244511" y="581384"/>
                  </a:lnTo>
                  <a:lnTo>
                    <a:pt x="199607" y="570292"/>
                  </a:lnTo>
                  <a:lnTo>
                    <a:pt x="157734" y="552544"/>
                  </a:lnTo>
                  <a:lnTo>
                    <a:pt x="119493" y="528742"/>
                  </a:lnTo>
                  <a:lnTo>
                    <a:pt x="85486" y="499490"/>
                  </a:lnTo>
                  <a:lnTo>
                    <a:pt x="56314" y="465393"/>
                  </a:lnTo>
                  <a:lnTo>
                    <a:pt x="32578" y="427052"/>
                  </a:lnTo>
                  <a:lnTo>
                    <a:pt x="14880" y="385072"/>
                  </a:lnTo>
                  <a:lnTo>
                    <a:pt x="3820" y="340056"/>
                  </a:lnTo>
                  <a:lnTo>
                    <a:pt x="0" y="292607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7304278" y="376593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1310766" y="5521249"/>
            <a:ext cx="3797300" cy="8718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71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института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 добровольных</a:t>
            </a:r>
            <a:endParaRPr sz="1500">
              <a:latin typeface="Arial"/>
              <a:cs typeface="Arial"/>
            </a:endParaRPr>
          </a:p>
          <a:p>
            <a:pPr marL="12700" marR="5080">
              <a:lnSpc>
                <a:spcPts val="1620"/>
              </a:lnSpc>
              <a:spcBef>
                <a:spcPts val="110"/>
              </a:spcBef>
            </a:pP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дополнительных</a:t>
            </a:r>
            <a:r>
              <a:rPr dirty="0" sz="15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пенсионных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сбережений,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том</a:t>
            </a:r>
            <a:r>
              <a:rPr dirty="0" sz="15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числе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корпоративного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пенсионного страхования</a:t>
            </a:r>
            <a:endParaRPr sz="1500">
              <a:latin typeface="Arial"/>
              <a:cs typeface="Arial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7956550" y="4877816"/>
            <a:ext cx="342709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стимулирование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продолжения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работы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dirty="0" sz="15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отнесением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получения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пенсии</a:t>
            </a:r>
            <a:r>
              <a:rPr dirty="0" sz="15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endParaRPr sz="15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более</a:t>
            </a:r>
            <a:r>
              <a:rPr dirty="0" sz="15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585858"/>
                </a:solidFill>
                <a:latin typeface="Arial"/>
                <a:cs typeface="Arial"/>
              </a:rPr>
              <a:t>позднее</a:t>
            </a:r>
            <a:r>
              <a:rPr dirty="0" sz="15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500" spc="-10">
                <a:solidFill>
                  <a:srgbClr val="585858"/>
                </a:solidFill>
                <a:latin typeface="Arial"/>
                <a:cs typeface="Arial"/>
              </a:rPr>
              <a:t>время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521208" y="5484876"/>
            <a:ext cx="641985" cy="643255"/>
            <a:chOff x="521208" y="5484876"/>
            <a:chExt cx="641985" cy="643255"/>
          </a:xfrm>
        </p:grpSpPr>
        <p:sp>
          <p:nvSpPr>
            <p:cNvPr id="37" name="object 37" descr=""/>
            <p:cNvSpPr/>
            <p:nvPr/>
          </p:nvSpPr>
          <p:spPr>
            <a:xfrm>
              <a:off x="550164" y="5513832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5" y="0"/>
                  </a:moveTo>
                  <a:lnTo>
                    <a:pt x="244505" y="3829"/>
                  </a:lnTo>
                  <a:lnTo>
                    <a:pt x="199597" y="14916"/>
                  </a:lnTo>
                  <a:lnTo>
                    <a:pt x="157723" y="32659"/>
                  </a:lnTo>
                  <a:lnTo>
                    <a:pt x="119482" y="56455"/>
                  </a:lnTo>
                  <a:lnTo>
                    <a:pt x="85477" y="85701"/>
                  </a:lnTo>
                  <a:lnTo>
                    <a:pt x="56307" y="119795"/>
                  </a:lnTo>
                  <a:lnTo>
                    <a:pt x="32574" y="158135"/>
                  </a:lnTo>
                  <a:lnTo>
                    <a:pt x="14877" y="200119"/>
                  </a:lnTo>
                  <a:lnTo>
                    <a:pt x="3819" y="245144"/>
                  </a:lnTo>
                  <a:lnTo>
                    <a:pt x="0" y="292608"/>
                  </a:lnTo>
                  <a:lnTo>
                    <a:pt x="3819" y="340071"/>
                  </a:lnTo>
                  <a:lnTo>
                    <a:pt x="14877" y="385096"/>
                  </a:lnTo>
                  <a:lnTo>
                    <a:pt x="32574" y="427080"/>
                  </a:lnTo>
                  <a:lnTo>
                    <a:pt x="56307" y="465420"/>
                  </a:lnTo>
                  <a:lnTo>
                    <a:pt x="85477" y="499514"/>
                  </a:lnTo>
                  <a:lnTo>
                    <a:pt x="119482" y="528760"/>
                  </a:lnTo>
                  <a:lnTo>
                    <a:pt x="157723" y="552556"/>
                  </a:lnTo>
                  <a:lnTo>
                    <a:pt x="199597" y="570299"/>
                  </a:lnTo>
                  <a:lnTo>
                    <a:pt x="244505" y="581386"/>
                  </a:lnTo>
                  <a:lnTo>
                    <a:pt x="291845" y="585216"/>
                  </a:lnTo>
                  <a:lnTo>
                    <a:pt x="339183" y="581386"/>
                  </a:lnTo>
                  <a:lnTo>
                    <a:pt x="384089" y="570299"/>
                  </a:lnTo>
                  <a:lnTo>
                    <a:pt x="425963" y="552556"/>
                  </a:lnTo>
                  <a:lnTo>
                    <a:pt x="464203" y="528760"/>
                  </a:lnTo>
                  <a:lnTo>
                    <a:pt x="498209" y="499514"/>
                  </a:lnTo>
                  <a:lnTo>
                    <a:pt x="527380" y="465420"/>
                  </a:lnTo>
                  <a:lnTo>
                    <a:pt x="551115" y="427080"/>
                  </a:lnTo>
                  <a:lnTo>
                    <a:pt x="568812" y="385096"/>
                  </a:lnTo>
                  <a:lnTo>
                    <a:pt x="579872" y="340071"/>
                  </a:lnTo>
                  <a:lnTo>
                    <a:pt x="583692" y="292608"/>
                  </a:lnTo>
                  <a:lnTo>
                    <a:pt x="579872" y="245144"/>
                  </a:lnTo>
                  <a:lnTo>
                    <a:pt x="568812" y="200119"/>
                  </a:lnTo>
                  <a:lnTo>
                    <a:pt x="551115" y="158135"/>
                  </a:lnTo>
                  <a:lnTo>
                    <a:pt x="527380" y="119795"/>
                  </a:lnTo>
                  <a:lnTo>
                    <a:pt x="498209" y="85701"/>
                  </a:lnTo>
                  <a:lnTo>
                    <a:pt x="464203" y="56455"/>
                  </a:lnTo>
                  <a:lnTo>
                    <a:pt x="425963" y="32659"/>
                  </a:lnTo>
                  <a:lnTo>
                    <a:pt x="384089" y="14916"/>
                  </a:lnTo>
                  <a:lnTo>
                    <a:pt x="339183" y="3829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550164" y="5513832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8"/>
                  </a:moveTo>
                  <a:lnTo>
                    <a:pt x="3819" y="245144"/>
                  </a:lnTo>
                  <a:lnTo>
                    <a:pt x="14877" y="200119"/>
                  </a:lnTo>
                  <a:lnTo>
                    <a:pt x="32574" y="158135"/>
                  </a:lnTo>
                  <a:lnTo>
                    <a:pt x="56307" y="119795"/>
                  </a:lnTo>
                  <a:lnTo>
                    <a:pt x="85477" y="85701"/>
                  </a:lnTo>
                  <a:lnTo>
                    <a:pt x="119482" y="56455"/>
                  </a:lnTo>
                  <a:lnTo>
                    <a:pt x="157723" y="32659"/>
                  </a:lnTo>
                  <a:lnTo>
                    <a:pt x="199597" y="14916"/>
                  </a:lnTo>
                  <a:lnTo>
                    <a:pt x="244505" y="3829"/>
                  </a:lnTo>
                  <a:lnTo>
                    <a:pt x="291845" y="0"/>
                  </a:lnTo>
                  <a:lnTo>
                    <a:pt x="339183" y="3829"/>
                  </a:lnTo>
                  <a:lnTo>
                    <a:pt x="384089" y="14916"/>
                  </a:lnTo>
                  <a:lnTo>
                    <a:pt x="425963" y="32659"/>
                  </a:lnTo>
                  <a:lnTo>
                    <a:pt x="464203" y="56455"/>
                  </a:lnTo>
                  <a:lnTo>
                    <a:pt x="498209" y="85701"/>
                  </a:lnTo>
                  <a:lnTo>
                    <a:pt x="527380" y="119795"/>
                  </a:lnTo>
                  <a:lnTo>
                    <a:pt x="551115" y="158135"/>
                  </a:lnTo>
                  <a:lnTo>
                    <a:pt x="568812" y="200119"/>
                  </a:lnTo>
                  <a:lnTo>
                    <a:pt x="579872" y="245144"/>
                  </a:lnTo>
                  <a:lnTo>
                    <a:pt x="583692" y="292608"/>
                  </a:lnTo>
                  <a:lnTo>
                    <a:pt x="579872" y="340071"/>
                  </a:lnTo>
                  <a:lnTo>
                    <a:pt x="568812" y="385096"/>
                  </a:lnTo>
                  <a:lnTo>
                    <a:pt x="551115" y="427080"/>
                  </a:lnTo>
                  <a:lnTo>
                    <a:pt x="527380" y="465420"/>
                  </a:lnTo>
                  <a:lnTo>
                    <a:pt x="498209" y="499514"/>
                  </a:lnTo>
                  <a:lnTo>
                    <a:pt x="464203" y="528760"/>
                  </a:lnTo>
                  <a:lnTo>
                    <a:pt x="425963" y="552556"/>
                  </a:lnTo>
                  <a:lnTo>
                    <a:pt x="384089" y="570299"/>
                  </a:lnTo>
                  <a:lnTo>
                    <a:pt x="339183" y="581386"/>
                  </a:lnTo>
                  <a:lnTo>
                    <a:pt x="291845" y="585216"/>
                  </a:lnTo>
                  <a:lnTo>
                    <a:pt x="244505" y="581386"/>
                  </a:lnTo>
                  <a:lnTo>
                    <a:pt x="199597" y="570299"/>
                  </a:lnTo>
                  <a:lnTo>
                    <a:pt x="157723" y="552556"/>
                  </a:lnTo>
                  <a:lnTo>
                    <a:pt x="119482" y="528760"/>
                  </a:lnTo>
                  <a:lnTo>
                    <a:pt x="85477" y="499514"/>
                  </a:lnTo>
                  <a:lnTo>
                    <a:pt x="56307" y="465420"/>
                  </a:lnTo>
                  <a:lnTo>
                    <a:pt x="32574" y="427080"/>
                  </a:lnTo>
                  <a:lnTo>
                    <a:pt x="14877" y="385096"/>
                  </a:lnTo>
                  <a:lnTo>
                    <a:pt x="3819" y="340071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751433" y="5647131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7072883" y="4831079"/>
            <a:ext cx="641985" cy="641985"/>
            <a:chOff x="7072883" y="4831079"/>
            <a:chExt cx="641985" cy="641985"/>
          </a:xfrm>
        </p:grpSpPr>
        <p:sp>
          <p:nvSpPr>
            <p:cNvPr id="41" name="object 41" descr=""/>
            <p:cNvSpPr/>
            <p:nvPr/>
          </p:nvSpPr>
          <p:spPr>
            <a:xfrm>
              <a:off x="7101839" y="4860035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5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1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5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7101839" y="4860035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5"/>
                  </a:lnTo>
                  <a:lnTo>
                    <a:pt x="579871" y="339180"/>
                  </a:lnTo>
                  <a:lnTo>
                    <a:pt x="568811" y="384084"/>
                  </a:lnTo>
                  <a:lnTo>
                    <a:pt x="551113" y="425957"/>
                  </a:lnTo>
                  <a:lnTo>
                    <a:pt x="527377" y="464198"/>
                  </a:lnTo>
                  <a:lnTo>
                    <a:pt x="498205" y="498205"/>
                  </a:lnTo>
                  <a:lnTo>
                    <a:pt x="464198" y="527377"/>
                  </a:lnTo>
                  <a:lnTo>
                    <a:pt x="425957" y="551113"/>
                  </a:lnTo>
                  <a:lnTo>
                    <a:pt x="384084" y="568811"/>
                  </a:lnTo>
                  <a:lnTo>
                    <a:pt x="339180" y="579871"/>
                  </a:lnTo>
                  <a:lnTo>
                    <a:pt x="291845" y="583691"/>
                  </a:lnTo>
                  <a:lnTo>
                    <a:pt x="244511" y="579871"/>
                  </a:lnTo>
                  <a:lnTo>
                    <a:pt x="199607" y="568811"/>
                  </a:lnTo>
                  <a:lnTo>
                    <a:pt x="157734" y="551113"/>
                  </a:lnTo>
                  <a:lnTo>
                    <a:pt x="119493" y="527377"/>
                  </a:lnTo>
                  <a:lnTo>
                    <a:pt x="85486" y="498205"/>
                  </a:lnTo>
                  <a:lnTo>
                    <a:pt x="56314" y="464198"/>
                  </a:lnTo>
                  <a:lnTo>
                    <a:pt x="32578" y="425957"/>
                  </a:lnTo>
                  <a:lnTo>
                    <a:pt x="14880" y="384084"/>
                  </a:lnTo>
                  <a:lnTo>
                    <a:pt x="3820" y="339180"/>
                  </a:lnTo>
                  <a:lnTo>
                    <a:pt x="0" y="29184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7304278" y="4992751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895725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ЗАДАЧА</a:t>
            </a:r>
            <a:r>
              <a:rPr dirty="0" spc="-5"/>
              <a:t> </a:t>
            </a:r>
            <a:r>
              <a:rPr dirty="0" spc="-50"/>
              <a:t>3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844545" y="4856226"/>
            <a:ext cx="6490335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2540">
              <a:lnSpc>
                <a:spcPct val="12000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Обеспечение</a:t>
            </a:r>
            <a:r>
              <a:rPr dirty="0" sz="1800" spc="-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возможности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 для</a:t>
            </a:r>
            <a:r>
              <a:rPr dirty="0" sz="1800" spc="-7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обучения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dirty="0" sz="180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течение</a:t>
            </a:r>
            <a:r>
              <a:rPr dirty="0" sz="1800" spc="-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20" b="1">
                <a:solidFill>
                  <a:srgbClr val="7E7E7E"/>
                </a:solidFill>
                <a:latin typeface="Arial"/>
                <a:cs typeface="Arial"/>
              </a:rPr>
              <a:t>всей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жизни,</a:t>
            </a:r>
            <a:r>
              <a:rPr dirty="0" sz="18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расширение</a:t>
            </a:r>
            <a:r>
              <a:rPr dirty="0" sz="1800" spc="-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доступа</a:t>
            </a:r>
            <a:r>
              <a:rPr dirty="0" sz="1800" spc="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к</a:t>
            </a:r>
            <a:r>
              <a:rPr dirty="0" sz="1800" spc="-5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получению</a:t>
            </a:r>
            <a:r>
              <a:rPr dirty="0" sz="1800" spc="-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образования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60" b="1">
                <a:solidFill>
                  <a:srgbClr val="7E7E7E"/>
                </a:solidFill>
                <a:latin typeface="Arial"/>
                <a:cs typeface="Arial"/>
              </a:rPr>
              <a:t>и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повышению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 квалификации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20002" y="2040483"/>
            <a:ext cx="2373672" cy="24224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dirty="0" spc="-15"/>
              <a:t> </a:t>
            </a:r>
            <a:r>
              <a:rPr dirty="0" spc="-10"/>
              <a:t>ДЕЛАЕМ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10766" y="2236469"/>
            <a:ext cx="4148454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образовательных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программ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дополнительного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образования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взрослых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по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востребованным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рынке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труда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профессиям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специальностям</a:t>
            </a:r>
            <a:r>
              <a:rPr dirty="0" sz="1600" spc="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предпенсионного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возраста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956550" y="2862452"/>
            <a:ext cx="3679190" cy="14884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797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расширение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образовательных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программ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дополнительного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образования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взрослых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органах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по 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труду,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занятости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социальной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защите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предпенсионного возраста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310766" y="4054221"/>
            <a:ext cx="380428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использование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потенциала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учреждений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сферы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образования,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культуры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социального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обслуживания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endParaRPr sz="1600">
              <a:latin typeface="Arial"/>
              <a:cs typeface="Arial"/>
            </a:endParaRPr>
          </a:p>
          <a:p>
            <a:pPr marL="12700" marR="135255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реализации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программ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неформального образования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956550" y="4805298"/>
            <a:ext cx="322580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повышение</a:t>
            </a:r>
            <a:r>
              <a:rPr dirty="0" sz="1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уровня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финансовой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компьютерной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грамотности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5679947" y="2964179"/>
            <a:ext cx="1255395" cy="1960880"/>
            <a:chOff x="5679947" y="2964179"/>
            <a:chExt cx="1255395" cy="1960880"/>
          </a:xfrm>
        </p:grpSpPr>
        <p:sp>
          <p:nvSpPr>
            <p:cNvPr id="9" name="object 9" descr=""/>
            <p:cNvSpPr/>
            <p:nvPr/>
          </p:nvSpPr>
          <p:spPr>
            <a:xfrm>
              <a:off x="5698997" y="2983229"/>
              <a:ext cx="1217295" cy="1583690"/>
            </a:xfrm>
            <a:custGeom>
              <a:avLst/>
              <a:gdLst/>
              <a:ahLst/>
              <a:cxnLst/>
              <a:rect l="l" t="t" r="r" b="b"/>
              <a:pathLst>
                <a:path w="1217295" h="1583689">
                  <a:moveTo>
                    <a:pt x="88391" y="0"/>
                  </a:moveTo>
                  <a:lnTo>
                    <a:pt x="1217041" y="192532"/>
                  </a:lnTo>
                </a:path>
                <a:path w="1217295" h="1583689">
                  <a:moveTo>
                    <a:pt x="0" y="1583436"/>
                  </a:moveTo>
                  <a:lnTo>
                    <a:pt x="1216532" y="192024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5693917" y="4548250"/>
              <a:ext cx="1217930" cy="377190"/>
            </a:xfrm>
            <a:custGeom>
              <a:avLst/>
              <a:gdLst/>
              <a:ahLst/>
              <a:cxnLst/>
              <a:rect l="l" t="t" r="r" b="b"/>
              <a:pathLst>
                <a:path w="1217929" h="377189">
                  <a:moveTo>
                    <a:pt x="10160" y="0"/>
                  </a:moveTo>
                  <a:lnTo>
                    <a:pt x="0" y="36830"/>
                  </a:lnTo>
                  <a:lnTo>
                    <a:pt x="110236" y="67056"/>
                  </a:lnTo>
                  <a:lnTo>
                    <a:pt x="120396" y="30353"/>
                  </a:lnTo>
                  <a:lnTo>
                    <a:pt x="10160" y="0"/>
                  </a:lnTo>
                  <a:close/>
                </a:path>
                <a:path w="1217929" h="377189">
                  <a:moveTo>
                    <a:pt x="157099" y="40512"/>
                  </a:moveTo>
                  <a:lnTo>
                    <a:pt x="146939" y="77216"/>
                  </a:lnTo>
                  <a:lnTo>
                    <a:pt x="257175" y="107568"/>
                  </a:lnTo>
                  <a:lnTo>
                    <a:pt x="267335" y="70738"/>
                  </a:lnTo>
                  <a:lnTo>
                    <a:pt x="157099" y="40512"/>
                  </a:lnTo>
                  <a:close/>
                </a:path>
                <a:path w="1217929" h="377189">
                  <a:moveTo>
                    <a:pt x="304038" y="80899"/>
                  </a:moveTo>
                  <a:lnTo>
                    <a:pt x="293878" y="117601"/>
                  </a:lnTo>
                  <a:lnTo>
                    <a:pt x="404114" y="147955"/>
                  </a:lnTo>
                  <a:lnTo>
                    <a:pt x="414274" y="111251"/>
                  </a:lnTo>
                  <a:lnTo>
                    <a:pt x="304038" y="80899"/>
                  </a:lnTo>
                  <a:close/>
                </a:path>
                <a:path w="1217929" h="377189">
                  <a:moveTo>
                    <a:pt x="450977" y="121285"/>
                  </a:moveTo>
                  <a:lnTo>
                    <a:pt x="440817" y="157987"/>
                  </a:lnTo>
                  <a:lnTo>
                    <a:pt x="551053" y="188341"/>
                  </a:lnTo>
                  <a:lnTo>
                    <a:pt x="561213" y="151637"/>
                  </a:lnTo>
                  <a:lnTo>
                    <a:pt x="450977" y="121285"/>
                  </a:lnTo>
                  <a:close/>
                </a:path>
                <a:path w="1217929" h="377189">
                  <a:moveTo>
                    <a:pt x="597916" y="161798"/>
                  </a:moveTo>
                  <a:lnTo>
                    <a:pt x="587756" y="198500"/>
                  </a:lnTo>
                  <a:lnTo>
                    <a:pt x="697992" y="228726"/>
                  </a:lnTo>
                  <a:lnTo>
                    <a:pt x="708152" y="192024"/>
                  </a:lnTo>
                  <a:lnTo>
                    <a:pt x="597916" y="161798"/>
                  </a:lnTo>
                  <a:close/>
                </a:path>
                <a:path w="1217929" h="377189">
                  <a:moveTo>
                    <a:pt x="744855" y="202184"/>
                  </a:moveTo>
                  <a:lnTo>
                    <a:pt x="734695" y="238887"/>
                  </a:lnTo>
                  <a:lnTo>
                    <a:pt x="844931" y="269240"/>
                  </a:lnTo>
                  <a:lnTo>
                    <a:pt x="855090" y="232537"/>
                  </a:lnTo>
                  <a:lnTo>
                    <a:pt x="744855" y="202184"/>
                  </a:lnTo>
                  <a:close/>
                </a:path>
                <a:path w="1217929" h="377189">
                  <a:moveTo>
                    <a:pt x="891793" y="242569"/>
                  </a:moveTo>
                  <a:lnTo>
                    <a:pt x="881634" y="279273"/>
                  </a:lnTo>
                  <a:lnTo>
                    <a:pt x="991870" y="309625"/>
                  </a:lnTo>
                  <a:lnTo>
                    <a:pt x="1002030" y="272923"/>
                  </a:lnTo>
                  <a:lnTo>
                    <a:pt x="891793" y="242569"/>
                  </a:lnTo>
                  <a:close/>
                </a:path>
                <a:path w="1217929" h="377189">
                  <a:moveTo>
                    <a:pt x="1102305" y="340024"/>
                  </a:moveTo>
                  <a:lnTo>
                    <a:pt x="1092200" y="376681"/>
                  </a:lnTo>
                  <a:lnTo>
                    <a:pt x="1217549" y="351917"/>
                  </a:lnTo>
                  <a:lnTo>
                    <a:pt x="1209915" y="345059"/>
                  </a:lnTo>
                  <a:lnTo>
                    <a:pt x="1120648" y="345059"/>
                  </a:lnTo>
                  <a:lnTo>
                    <a:pt x="1102305" y="340024"/>
                  </a:lnTo>
                  <a:close/>
                </a:path>
                <a:path w="1217929" h="377189">
                  <a:moveTo>
                    <a:pt x="1112432" y="303286"/>
                  </a:moveTo>
                  <a:lnTo>
                    <a:pt x="1102305" y="340024"/>
                  </a:lnTo>
                  <a:lnTo>
                    <a:pt x="1120648" y="345059"/>
                  </a:lnTo>
                  <a:lnTo>
                    <a:pt x="1130808" y="308356"/>
                  </a:lnTo>
                  <a:lnTo>
                    <a:pt x="1112432" y="303286"/>
                  </a:lnTo>
                  <a:close/>
                </a:path>
                <a:path w="1217929" h="377189">
                  <a:moveTo>
                    <a:pt x="1122553" y="266573"/>
                  </a:moveTo>
                  <a:lnTo>
                    <a:pt x="1112432" y="303286"/>
                  </a:lnTo>
                  <a:lnTo>
                    <a:pt x="1130808" y="308356"/>
                  </a:lnTo>
                  <a:lnTo>
                    <a:pt x="1120648" y="345059"/>
                  </a:lnTo>
                  <a:lnTo>
                    <a:pt x="1209915" y="345059"/>
                  </a:lnTo>
                  <a:lnTo>
                    <a:pt x="1122553" y="266573"/>
                  </a:lnTo>
                  <a:close/>
                </a:path>
                <a:path w="1217929" h="377189">
                  <a:moveTo>
                    <a:pt x="1038733" y="282956"/>
                  </a:moveTo>
                  <a:lnTo>
                    <a:pt x="1028573" y="319786"/>
                  </a:lnTo>
                  <a:lnTo>
                    <a:pt x="1102305" y="340024"/>
                  </a:lnTo>
                  <a:lnTo>
                    <a:pt x="1112432" y="303286"/>
                  </a:lnTo>
                  <a:lnTo>
                    <a:pt x="1038733" y="282956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1" name="object 11" descr=""/>
          <p:cNvGrpSpPr/>
          <p:nvPr/>
        </p:nvGrpSpPr>
        <p:grpSpPr>
          <a:xfrm>
            <a:off x="521208" y="2220467"/>
            <a:ext cx="641985" cy="641985"/>
            <a:chOff x="521208" y="2220467"/>
            <a:chExt cx="641985" cy="641985"/>
          </a:xfrm>
        </p:grpSpPr>
        <p:sp>
          <p:nvSpPr>
            <p:cNvPr id="12" name="object 12" descr=""/>
            <p:cNvSpPr/>
            <p:nvPr/>
          </p:nvSpPr>
          <p:spPr>
            <a:xfrm>
              <a:off x="550164" y="2249423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6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6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50164" y="2249423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6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6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51433" y="2380564"/>
            <a:ext cx="178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7077456" y="2846832"/>
            <a:ext cx="643255" cy="643255"/>
            <a:chOff x="7077456" y="2846832"/>
            <a:chExt cx="643255" cy="643255"/>
          </a:xfrm>
        </p:grpSpPr>
        <p:sp>
          <p:nvSpPr>
            <p:cNvPr id="16" name="object 16" descr=""/>
            <p:cNvSpPr/>
            <p:nvPr/>
          </p:nvSpPr>
          <p:spPr>
            <a:xfrm>
              <a:off x="7106412" y="2875788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70">
                  <a:moveTo>
                    <a:pt x="292608" y="0"/>
                  </a:moveTo>
                  <a:lnTo>
                    <a:pt x="245159" y="3831"/>
                  </a:lnTo>
                  <a:lnTo>
                    <a:pt x="200143" y="14923"/>
                  </a:lnTo>
                  <a:lnTo>
                    <a:pt x="158163" y="32671"/>
                  </a:lnTo>
                  <a:lnTo>
                    <a:pt x="119822" y="56473"/>
                  </a:lnTo>
                  <a:lnTo>
                    <a:pt x="85725" y="85725"/>
                  </a:lnTo>
                  <a:lnTo>
                    <a:pt x="56473" y="119822"/>
                  </a:lnTo>
                  <a:lnTo>
                    <a:pt x="32671" y="158163"/>
                  </a:lnTo>
                  <a:lnTo>
                    <a:pt x="14923" y="200143"/>
                  </a:lnTo>
                  <a:lnTo>
                    <a:pt x="3831" y="245159"/>
                  </a:lnTo>
                  <a:lnTo>
                    <a:pt x="0" y="292608"/>
                  </a:lnTo>
                  <a:lnTo>
                    <a:pt x="3831" y="340056"/>
                  </a:lnTo>
                  <a:lnTo>
                    <a:pt x="14923" y="385072"/>
                  </a:lnTo>
                  <a:lnTo>
                    <a:pt x="32671" y="427052"/>
                  </a:lnTo>
                  <a:lnTo>
                    <a:pt x="56473" y="465393"/>
                  </a:lnTo>
                  <a:lnTo>
                    <a:pt x="85725" y="499491"/>
                  </a:lnTo>
                  <a:lnTo>
                    <a:pt x="119822" y="528742"/>
                  </a:lnTo>
                  <a:lnTo>
                    <a:pt x="158163" y="552544"/>
                  </a:lnTo>
                  <a:lnTo>
                    <a:pt x="200143" y="570292"/>
                  </a:lnTo>
                  <a:lnTo>
                    <a:pt x="245159" y="581384"/>
                  </a:lnTo>
                  <a:lnTo>
                    <a:pt x="292608" y="585215"/>
                  </a:lnTo>
                  <a:lnTo>
                    <a:pt x="340056" y="581384"/>
                  </a:lnTo>
                  <a:lnTo>
                    <a:pt x="385072" y="570292"/>
                  </a:lnTo>
                  <a:lnTo>
                    <a:pt x="427052" y="552544"/>
                  </a:lnTo>
                  <a:lnTo>
                    <a:pt x="465393" y="528742"/>
                  </a:lnTo>
                  <a:lnTo>
                    <a:pt x="499491" y="499491"/>
                  </a:lnTo>
                  <a:lnTo>
                    <a:pt x="528742" y="465393"/>
                  </a:lnTo>
                  <a:lnTo>
                    <a:pt x="552544" y="427052"/>
                  </a:lnTo>
                  <a:lnTo>
                    <a:pt x="570292" y="385072"/>
                  </a:lnTo>
                  <a:lnTo>
                    <a:pt x="581384" y="340056"/>
                  </a:lnTo>
                  <a:lnTo>
                    <a:pt x="585216" y="292608"/>
                  </a:lnTo>
                  <a:lnTo>
                    <a:pt x="581384" y="245159"/>
                  </a:lnTo>
                  <a:lnTo>
                    <a:pt x="570292" y="200143"/>
                  </a:lnTo>
                  <a:lnTo>
                    <a:pt x="552544" y="158163"/>
                  </a:lnTo>
                  <a:lnTo>
                    <a:pt x="528742" y="119822"/>
                  </a:lnTo>
                  <a:lnTo>
                    <a:pt x="499491" y="85724"/>
                  </a:lnTo>
                  <a:lnTo>
                    <a:pt x="465393" y="56473"/>
                  </a:lnTo>
                  <a:lnTo>
                    <a:pt x="427052" y="32671"/>
                  </a:lnTo>
                  <a:lnTo>
                    <a:pt x="385072" y="14923"/>
                  </a:lnTo>
                  <a:lnTo>
                    <a:pt x="340056" y="3831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106412" y="2875788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70">
                  <a:moveTo>
                    <a:pt x="0" y="292608"/>
                  </a:moveTo>
                  <a:lnTo>
                    <a:pt x="3831" y="245159"/>
                  </a:lnTo>
                  <a:lnTo>
                    <a:pt x="14923" y="200143"/>
                  </a:lnTo>
                  <a:lnTo>
                    <a:pt x="32671" y="158163"/>
                  </a:lnTo>
                  <a:lnTo>
                    <a:pt x="56473" y="119822"/>
                  </a:lnTo>
                  <a:lnTo>
                    <a:pt x="85725" y="85725"/>
                  </a:lnTo>
                  <a:lnTo>
                    <a:pt x="119822" y="56473"/>
                  </a:lnTo>
                  <a:lnTo>
                    <a:pt x="158163" y="32671"/>
                  </a:lnTo>
                  <a:lnTo>
                    <a:pt x="200143" y="14923"/>
                  </a:lnTo>
                  <a:lnTo>
                    <a:pt x="245159" y="3831"/>
                  </a:lnTo>
                  <a:lnTo>
                    <a:pt x="292608" y="0"/>
                  </a:lnTo>
                  <a:lnTo>
                    <a:pt x="340056" y="3831"/>
                  </a:lnTo>
                  <a:lnTo>
                    <a:pt x="385072" y="14923"/>
                  </a:lnTo>
                  <a:lnTo>
                    <a:pt x="427052" y="32671"/>
                  </a:lnTo>
                  <a:lnTo>
                    <a:pt x="465393" y="56473"/>
                  </a:lnTo>
                  <a:lnTo>
                    <a:pt x="499491" y="85724"/>
                  </a:lnTo>
                  <a:lnTo>
                    <a:pt x="528742" y="119822"/>
                  </a:lnTo>
                  <a:lnTo>
                    <a:pt x="552544" y="158163"/>
                  </a:lnTo>
                  <a:lnTo>
                    <a:pt x="570292" y="200143"/>
                  </a:lnTo>
                  <a:lnTo>
                    <a:pt x="581384" y="245159"/>
                  </a:lnTo>
                  <a:lnTo>
                    <a:pt x="585216" y="292608"/>
                  </a:lnTo>
                  <a:lnTo>
                    <a:pt x="581384" y="340056"/>
                  </a:lnTo>
                  <a:lnTo>
                    <a:pt x="570292" y="385072"/>
                  </a:lnTo>
                  <a:lnTo>
                    <a:pt x="552544" y="427052"/>
                  </a:lnTo>
                  <a:lnTo>
                    <a:pt x="528742" y="465393"/>
                  </a:lnTo>
                  <a:lnTo>
                    <a:pt x="499491" y="499491"/>
                  </a:lnTo>
                  <a:lnTo>
                    <a:pt x="465393" y="528742"/>
                  </a:lnTo>
                  <a:lnTo>
                    <a:pt x="427052" y="552544"/>
                  </a:lnTo>
                  <a:lnTo>
                    <a:pt x="385072" y="570292"/>
                  </a:lnTo>
                  <a:lnTo>
                    <a:pt x="340056" y="581384"/>
                  </a:lnTo>
                  <a:lnTo>
                    <a:pt x="292608" y="585215"/>
                  </a:lnTo>
                  <a:lnTo>
                    <a:pt x="245159" y="581384"/>
                  </a:lnTo>
                  <a:lnTo>
                    <a:pt x="200143" y="570292"/>
                  </a:lnTo>
                  <a:lnTo>
                    <a:pt x="158163" y="552544"/>
                  </a:lnTo>
                  <a:lnTo>
                    <a:pt x="119822" y="528742"/>
                  </a:lnTo>
                  <a:lnTo>
                    <a:pt x="85725" y="499491"/>
                  </a:lnTo>
                  <a:lnTo>
                    <a:pt x="56473" y="465393"/>
                  </a:lnTo>
                  <a:lnTo>
                    <a:pt x="32671" y="427052"/>
                  </a:lnTo>
                  <a:lnTo>
                    <a:pt x="14923" y="385072"/>
                  </a:lnTo>
                  <a:lnTo>
                    <a:pt x="3831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309484" y="3008198"/>
            <a:ext cx="178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521208" y="4055364"/>
            <a:ext cx="641985" cy="641985"/>
            <a:chOff x="521208" y="4055364"/>
            <a:chExt cx="641985" cy="641985"/>
          </a:xfrm>
        </p:grpSpPr>
        <p:sp>
          <p:nvSpPr>
            <p:cNvPr id="20" name="object 20" descr=""/>
            <p:cNvSpPr/>
            <p:nvPr/>
          </p:nvSpPr>
          <p:spPr>
            <a:xfrm>
              <a:off x="550164" y="408432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50164" y="408432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751433" y="4217034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7072883" y="4757928"/>
            <a:ext cx="641985" cy="643255"/>
            <a:chOff x="7072883" y="4757928"/>
            <a:chExt cx="641985" cy="643255"/>
          </a:xfrm>
        </p:grpSpPr>
        <p:sp>
          <p:nvSpPr>
            <p:cNvPr id="24" name="object 24" descr=""/>
            <p:cNvSpPr/>
            <p:nvPr/>
          </p:nvSpPr>
          <p:spPr>
            <a:xfrm>
              <a:off x="7101839" y="4786884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5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8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1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5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1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1" y="292608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5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7101839" y="4786884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8"/>
                  </a:moveTo>
                  <a:lnTo>
                    <a:pt x="3820" y="245159"/>
                  </a:lnTo>
                  <a:lnTo>
                    <a:pt x="14880" y="200143"/>
                  </a:lnTo>
                  <a:lnTo>
                    <a:pt x="32578" y="158163"/>
                  </a:lnTo>
                  <a:lnTo>
                    <a:pt x="56314" y="119822"/>
                  </a:lnTo>
                  <a:lnTo>
                    <a:pt x="85486" y="85725"/>
                  </a:lnTo>
                  <a:lnTo>
                    <a:pt x="119493" y="56473"/>
                  </a:lnTo>
                  <a:lnTo>
                    <a:pt x="157734" y="32671"/>
                  </a:lnTo>
                  <a:lnTo>
                    <a:pt x="199607" y="14923"/>
                  </a:lnTo>
                  <a:lnTo>
                    <a:pt x="244511" y="3831"/>
                  </a:lnTo>
                  <a:lnTo>
                    <a:pt x="291845" y="0"/>
                  </a:lnTo>
                  <a:lnTo>
                    <a:pt x="339180" y="3831"/>
                  </a:lnTo>
                  <a:lnTo>
                    <a:pt x="384084" y="14923"/>
                  </a:lnTo>
                  <a:lnTo>
                    <a:pt x="425957" y="32671"/>
                  </a:lnTo>
                  <a:lnTo>
                    <a:pt x="464198" y="56473"/>
                  </a:lnTo>
                  <a:lnTo>
                    <a:pt x="498205" y="85725"/>
                  </a:lnTo>
                  <a:lnTo>
                    <a:pt x="527377" y="119822"/>
                  </a:lnTo>
                  <a:lnTo>
                    <a:pt x="551113" y="158163"/>
                  </a:lnTo>
                  <a:lnTo>
                    <a:pt x="568811" y="200143"/>
                  </a:lnTo>
                  <a:lnTo>
                    <a:pt x="579871" y="245159"/>
                  </a:lnTo>
                  <a:lnTo>
                    <a:pt x="583691" y="292608"/>
                  </a:lnTo>
                  <a:lnTo>
                    <a:pt x="579871" y="340056"/>
                  </a:lnTo>
                  <a:lnTo>
                    <a:pt x="568811" y="385072"/>
                  </a:lnTo>
                  <a:lnTo>
                    <a:pt x="551113" y="427052"/>
                  </a:lnTo>
                  <a:lnTo>
                    <a:pt x="527377" y="465393"/>
                  </a:lnTo>
                  <a:lnTo>
                    <a:pt x="498205" y="499491"/>
                  </a:lnTo>
                  <a:lnTo>
                    <a:pt x="464198" y="528742"/>
                  </a:lnTo>
                  <a:lnTo>
                    <a:pt x="425957" y="552544"/>
                  </a:lnTo>
                  <a:lnTo>
                    <a:pt x="384084" y="570292"/>
                  </a:lnTo>
                  <a:lnTo>
                    <a:pt x="339180" y="581384"/>
                  </a:lnTo>
                  <a:lnTo>
                    <a:pt x="291845" y="585216"/>
                  </a:lnTo>
                  <a:lnTo>
                    <a:pt x="244511" y="581384"/>
                  </a:lnTo>
                  <a:lnTo>
                    <a:pt x="199607" y="570292"/>
                  </a:lnTo>
                  <a:lnTo>
                    <a:pt x="157734" y="552544"/>
                  </a:lnTo>
                  <a:lnTo>
                    <a:pt x="119493" y="528742"/>
                  </a:lnTo>
                  <a:lnTo>
                    <a:pt x="85486" y="499491"/>
                  </a:lnTo>
                  <a:lnTo>
                    <a:pt x="56314" y="465393"/>
                  </a:lnTo>
                  <a:lnTo>
                    <a:pt x="32578" y="427052"/>
                  </a:lnTo>
                  <a:lnTo>
                    <a:pt x="14880" y="385072"/>
                  </a:lnTo>
                  <a:lnTo>
                    <a:pt x="3820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7304278" y="4920233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895725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ЗАДАЧА</a:t>
            </a:r>
            <a:r>
              <a:rPr dirty="0" spc="-5"/>
              <a:t> </a:t>
            </a:r>
            <a:r>
              <a:rPr dirty="0" spc="-50"/>
              <a:t>4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990850" y="4856226"/>
            <a:ext cx="619950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5945" marR="5080" indent="-1833880">
              <a:lnSpc>
                <a:spcPct val="12000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Создание</a:t>
            </a:r>
            <a:r>
              <a:rPr dirty="0" sz="1800" spc="-5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условий для</a:t>
            </a:r>
            <a:r>
              <a:rPr dirty="0" sz="1800" spc="-5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здоровой</a:t>
            </a:r>
            <a:r>
              <a:rPr dirty="0" sz="1800" spc="-4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dirty="0" sz="1800" spc="-4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безопасной</a:t>
            </a:r>
            <a:r>
              <a:rPr dirty="0" sz="1800" spc="-4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жизни,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активного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долголетия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15255" y="2367727"/>
            <a:ext cx="2752344" cy="208618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61110" y="4526026"/>
            <a:ext cx="3368040" cy="488315"/>
          </a:xfrm>
          <a:prstGeom prst="rect">
            <a:avLst/>
          </a:prstGeom>
        </p:spPr>
        <p:txBody>
          <a:bodyPr wrap="square" lIns="0" tIns="39370" rIns="0" bIns="0" rtlCol="0" vert="horz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31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системы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долговременной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медицинской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помощи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dirty="0" spc="-15"/>
              <a:t> </a:t>
            </a:r>
            <a:r>
              <a:rPr dirty="0" spc="-10"/>
              <a:t>ДЕЛАЕМ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310766" y="2269998"/>
            <a:ext cx="352679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улучшение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качества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доступности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услуг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здравоохранения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пожилых граждан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02067" y="2649473"/>
            <a:ext cx="345376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поощрение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сохраняющего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здоровье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поведения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всех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этапах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жизни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10766" y="3410203"/>
            <a:ext cx="349122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поощрение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здорового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образа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жизни,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том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числе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базе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школ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здоровья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(активного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долголетия)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02067" y="3554729"/>
            <a:ext cx="309435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разработка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комплексного,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интегрированного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подхода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к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оказанию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медицинской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помощи, основанного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выявлении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потребностей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736591" y="2638044"/>
            <a:ext cx="2240280" cy="2679700"/>
            <a:chOff x="4736591" y="2638044"/>
            <a:chExt cx="2240280" cy="2679700"/>
          </a:xfrm>
        </p:grpSpPr>
        <p:sp>
          <p:nvSpPr>
            <p:cNvPr id="10" name="object 10" descr=""/>
            <p:cNvSpPr/>
            <p:nvPr/>
          </p:nvSpPr>
          <p:spPr>
            <a:xfrm>
              <a:off x="4918709" y="2657094"/>
              <a:ext cx="2014855" cy="1119505"/>
            </a:xfrm>
            <a:custGeom>
              <a:avLst/>
              <a:gdLst/>
              <a:ahLst/>
              <a:cxnLst/>
              <a:rect l="l" t="t" r="r" b="b"/>
              <a:pathLst>
                <a:path w="2014854" h="1119504">
                  <a:moveTo>
                    <a:pt x="222503" y="0"/>
                  </a:moveTo>
                  <a:lnTo>
                    <a:pt x="1889760" y="291972"/>
                  </a:lnTo>
                </a:path>
                <a:path w="2014854" h="1119504">
                  <a:moveTo>
                    <a:pt x="0" y="784859"/>
                  </a:moveTo>
                  <a:lnTo>
                    <a:pt x="1898014" y="288035"/>
                  </a:lnTo>
                </a:path>
                <a:path w="2014854" h="1119504">
                  <a:moveTo>
                    <a:pt x="33527" y="784859"/>
                  </a:moveTo>
                  <a:lnTo>
                    <a:pt x="2014346" y="1119123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801615" y="4773676"/>
              <a:ext cx="2132330" cy="544195"/>
            </a:xfrm>
            <a:custGeom>
              <a:avLst/>
              <a:gdLst/>
              <a:ahLst/>
              <a:cxnLst/>
              <a:rect l="l" t="t" r="r" b="b"/>
              <a:pathLst>
                <a:path w="2132329" h="544195">
                  <a:moveTo>
                    <a:pt x="8636" y="0"/>
                  </a:moveTo>
                  <a:lnTo>
                    <a:pt x="0" y="37084"/>
                  </a:lnTo>
                  <a:lnTo>
                    <a:pt x="111379" y="62992"/>
                  </a:lnTo>
                  <a:lnTo>
                    <a:pt x="120014" y="25907"/>
                  </a:lnTo>
                  <a:lnTo>
                    <a:pt x="8636" y="0"/>
                  </a:lnTo>
                  <a:close/>
                </a:path>
                <a:path w="2132329" h="544195">
                  <a:moveTo>
                    <a:pt x="157099" y="34543"/>
                  </a:moveTo>
                  <a:lnTo>
                    <a:pt x="148462" y="71628"/>
                  </a:lnTo>
                  <a:lnTo>
                    <a:pt x="259714" y="97536"/>
                  </a:lnTo>
                  <a:lnTo>
                    <a:pt x="268350" y="60451"/>
                  </a:lnTo>
                  <a:lnTo>
                    <a:pt x="157099" y="34543"/>
                  </a:lnTo>
                  <a:close/>
                </a:path>
                <a:path w="2132329" h="544195">
                  <a:moveTo>
                    <a:pt x="305435" y="69087"/>
                  </a:moveTo>
                  <a:lnTo>
                    <a:pt x="296799" y="106172"/>
                  </a:lnTo>
                  <a:lnTo>
                    <a:pt x="408178" y="132080"/>
                  </a:lnTo>
                  <a:lnTo>
                    <a:pt x="416813" y="94996"/>
                  </a:lnTo>
                  <a:lnTo>
                    <a:pt x="305435" y="69087"/>
                  </a:lnTo>
                  <a:close/>
                </a:path>
                <a:path w="2132329" h="544195">
                  <a:moveTo>
                    <a:pt x="453898" y="103631"/>
                  </a:moveTo>
                  <a:lnTo>
                    <a:pt x="445262" y="140716"/>
                  </a:lnTo>
                  <a:lnTo>
                    <a:pt x="556641" y="166750"/>
                  </a:lnTo>
                  <a:lnTo>
                    <a:pt x="565276" y="129540"/>
                  </a:lnTo>
                  <a:lnTo>
                    <a:pt x="453898" y="103631"/>
                  </a:lnTo>
                  <a:close/>
                </a:path>
                <a:path w="2132329" h="544195">
                  <a:moveTo>
                    <a:pt x="602361" y="138175"/>
                  </a:moveTo>
                  <a:lnTo>
                    <a:pt x="593725" y="175387"/>
                  </a:lnTo>
                  <a:lnTo>
                    <a:pt x="704976" y="201294"/>
                  </a:lnTo>
                  <a:lnTo>
                    <a:pt x="713739" y="164211"/>
                  </a:lnTo>
                  <a:lnTo>
                    <a:pt x="602361" y="138175"/>
                  </a:lnTo>
                  <a:close/>
                </a:path>
                <a:path w="2132329" h="544195">
                  <a:moveTo>
                    <a:pt x="750824" y="172847"/>
                  </a:moveTo>
                  <a:lnTo>
                    <a:pt x="742188" y="209931"/>
                  </a:lnTo>
                  <a:lnTo>
                    <a:pt x="853439" y="235838"/>
                  </a:lnTo>
                  <a:lnTo>
                    <a:pt x="862076" y="198755"/>
                  </a:lnTo>
                  <a:lnTo>
                    <a:pt x="750824" y="172847"/>
                  </a:lnTo>
                  <a:close/>
                </a:path>
                <a:path w="2132329" h="544195">
                  <a:moveTo>
                    <a:pt x="899160" y="207391"/>
                  </a:moveTo>
                  <a:lnTo>
                    <a:pt x="890524" y="244475"/>
                  </a:lnTo>
                  <a:lnTo>
                    <a:pt x="1001903" y="270382"/>
                  </a:lnTo>
                  <a:lnTo>
                    <a:pt x="1010538" y="233299"/>
                  </a:lnTo>
                  <a:lnTo>
                    <a:pt x="899160" y="207391"/>
                  </a:lnTo>
                  <a:close/>
                </a:path>
                <a:path w="2132329" h="544195">
                  <a:moveTo>
                    <a:pt x="1047623" y="241935"/>
                  </a:moveTo>
                  <a:lnTo>
                    <a:pt x="1038987" y="279019"/>
                  </a:lnTo>
                  <a:lnTo>
                    <a:pt x="1150366" y="304926"/>
                  </a:lnTo>
                  <a:lnTo>
                    <a:pt x="1159002" y="267843"/>
                  </a:lnTo>
                  <a:lnTo>
                    <a:pt x="1047623" y="241935"/>
                  </a:lnTo>
                  <a:close/>
                </a:path>
                <a:path w="2132329" h="544195">
                  <a:moveTo>
                    <a:pt x="1196086" y="276479"/>
                  </a:moveTo>
                  <a:lnTo>
                    <a:pt x="1187450" y="313563"/>
                  </a:lnTo>
                  <a:lnTo>
                    <a:pt x="1298702" y="339471"/>
                  </a:lnTo>
                  <a:lnTo>
                    <a:pt x="1307338" y="302387"/>
                  </a:lnTo>
                  <a:lnTo>
                    <a:pt x="1196086" y="276479"/>
                  </a:lnTo>
                  <a:close/>
                </a:path>
                <a:path w="2132329" h="544195">
                  <a:moveTo>
                    <a:pt x="1344549" y="311023"/>
                  </a:moveTo>
                  <a:lnTo>
                    <a:pt x="1335913" y="348106"/>
                  </a:lnTo>
                  <a:lnTo>
                    <a:pt x="1447164" y="374015"/>
                  </a:lnTo>
                  <a:lnTo>
                    <a:pt x="1455801" y="336931"/>
                  </a:lnTo>
                  <a:lnTo>
                    <a:pt x="1344549" y="311023"/>
                  </a:lnTo>
                  <a:close/>
                </a:path>
                <a:path w="2132329" h="544195">
                  <a:moveTo>
                    <a:pt x="1492885" y="345567"/>
                  </a:moveTo>
                  <a:lnTo>
                    <a:pt x="1484249" y="382650"/>
                  </a:lnTo>
                  <a:lnTo>
                    <a:pt x="1595628" y="408559"/>
                  </a:lnTo>
                  <a:lnTo>
                    <a:pt x="1604264" y="371475"/>
                  </a:lnTo>
                  <a:lnTo>
                    <a:pt x="1492885" y="345567"/>
                  </a:lnTo>
                  <a:close/>
                </a:path>
                <a:path w="2132329" h="544195">
                  <a:moveTo>
                    <a:pt x="1641348" y="380111"/>
                  </a:moveTo>
                  <a:lnTo>
                    <a:pt x="1632712" y="417194"/>
                  </a:lnTo>
                  <a:lnTo>
                    <a:pt x="1744090" y="443230"/>
                  </a:lnTo>
                  <a:lnTo>
                    <a:pt x="1752727" y="406019"/>
                  </a:lnTo>
                  <a:lnTo>
                    <a:pt x="1641348" y="380111"/>
                  </a:lnTo>
                  <a:close/>
                </a:path>
                <a:path w="2132329" h="544195">
                  <a:moveTo>
                    <a:pt x="1789811" y="414655"/>
                  </a:moveTo>
                  <a:lnTo>
                    <a:pt x="1781175" y="451866"/>
                  </a:lnTo>
                  <a:lnTo>
                    <a:pt x="1892427" y="477774"/>
                  </a:lnTo>
                  <a:lnTo>
                    <a:pt x="1901063" y="440690"/>
                  </a:lnTo>
                  <a:lnTo>
                    <a:pt x="1789811" y="414655"/>
                  </a:lnTo>
                  <a:close/>
                </a:path>
                <a:path w="2132329" h="544195">
                  <a:moveTo>
                    <a:pt x="2016649" y="506618"/>
                  </a:moveTo>
                  <a:lnTo>
                    <a:pt x="2007997" y="543814"/>
                  </a:lnTo>
                  <a:lnTo>
                    <a:pt x="2132330" y="513969"/>
                  </a:lnTo>
                  <a:lnTo>
                    <a:pt x="2128650" y="510921"/>
                  </a:lnTo>
                  <a:lnTo>
                    <a:pt x="2035175" y="510921"/>
                  </a:lnTo>
                  <a:lnTo>
                    <a:pt x="2016649" y="506618"/>
                  </a:lnTo>
                  <a:close/>
                </a:path>
                <a:path w="2132329" h="544195">
                  <a:moveTo>
                    <a:pt x="2025275" y="469532"/>
                  </a:moveTo>
                  <a:lnTo>
                    <a:pt x="2016649" y="506618"/>
                  </a:lnTo>
                  <a:lnTo>
                    <a:pt x="2035175" y="510921"/>
                  </a:lnTo>
                  <a:lnTo>
                    <a:pt x="2043811" y="473837"/>
                  </a:lnTo>
                  <a:lnTo>
                    <a:pt x="2025275" y="469532"/>
                  </a:lnTo>
                  <a:close/>
                </a:path>
                <a:path w="2132329" h="544195">
                  <a:moveTo>
                    <a:pt x="2033905" y="432435"/>
                  </a:moveTo>
                  <a:lnTo>
                    <a:pt x="2025275" y="469532"/>
                  </a:lnTo>
                  <a:lnTo>
                    <a:pt x="2043811" y="473837"/>
                  </a:lnTo>
                  <a:lnTo>
                    <a:pt x="2035175" y="510921"/>
                  </a:lnTo>
                  <a:lnTo>
                    <a:pt x="2128650" y="510921"/>
                  </a:lnTo>
                  <a:lnTo>
                    <a:pt x="2033905" y="432435"/>
                  </a:lnTo>
                  <a:close/>
                </a:path>
                <a:path w="2132329" h="544195">
                  <a:moveTo>
                    <a:pt x="1938274" y="449325"/>
                  </a:moveTo>
                  <a:lnTo>
                    <a:pt x="1929638" y="486410"/>
                  </a:lnTo>
                  <a:lnTo>
                    <a:pt x="2016649" y="506618"/>
                  </a:lnTo>
                  <a:lnTo>
                    <a:pt x="2025275" y="469532"/>
                  </a:lnTo>
                  <a:lnTo>
                    <a:pt x="1938274" y="44932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755641" y="3775710"/>
              <a:ext cx="2202180" cy="1017905"/>
            </a:xfrm>
            <a:custGeom>
              <a:avLst/>
              <a:gdLst/>
              <a:ahLst/>
              <a:cxnLst/>
              <a:rect l="l" t="t" r="r" b="b"/>
              <a:pathLst>
                <a:path w="2202179" h="1017904">
                  <a:moveTo>
                    <a:pt x="0" y="1017396"/>
                  </a:moveTo>
                  <a:lnTo>
                    <a:pt x="2201672" y="0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521208" y="2253995"/>
            <a:ext cx="641985" cy="641985"/>
            <a:chOff x="521208" y="2253995"/>
            <a:chExt cx="641985" cy="641985"/>
          </a:xfrm>
        </p:grpSpPr>
        <p:sp>
          <p:nvSpPr>
            <p:cNvPr id="14" name="object 14" descr=""/>
            <p:cNvSpPr/>
            <p:nvPr/>
          </p:nvSpPr>
          <p:spPr>
            <a:xfrm>
              <a:off x="550164" y="228295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6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2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6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0164" y="228295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6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2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6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51433" y="2414396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072883" y="2634995"/>
            <a:ext cx="641985" cy="641985"/>
            <a:chOff x="7072883" y="2634995"/>
            <a:chExt cx="641985" cy="641985"/>
          </a:xfrm>
        </p:grpSpPr>
        <p:sp>
          <p:nvSpPr>
            <p:cNvPr id="18" name="object 18" descr=""/>
            <p:cNvSpPr/>
            <p:nvPr/>
          </p:nvSpPr>
          <p:spPr>
            <a:xfrm>
              <a:off x="7101839" y="266395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2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101839" y="266395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6"/>
                  </a:lnTo>
                  <a:lnTo>
                    <a:pt x="579871" y="339180"/>
                  </a:lnTo>
                  <a:lnTo>
                    <a:pt x="568811" y="384084"/>
                  </a:lnTo>
                  <a:lnTo>
                    <a:pt x="551113" y="425957"/>
                  </a:lnTo>
                  <a:lnTo>
                    <a:pt x="527377" y="464198"/>
                  </a:lnTo>
                  <a:lnTo>
                    <a:pt x="498205" y="498205"/>
                  </a:lnTo>
                  <a:lnTo>
                    <a:pt x="464198" y="527377"/>
                  </a:lnTo>
                  <a:lnTo>
                    <a:pt x="425957" y="551113"/>
                  </a:lnTo>
                  <a:lnTo>
                    <a:pt x="384084" y="568811"/>
                  </a:lnTo>
                  <a:lnTo>
                    <a:pt x="339180" y="579871"/>
                  </a:lnTo>
                  <a:lnTo>
                    <a:pt x="291845" y="583692"/>
                  </a:lnTo>
                  <a:lnTo>
                    <a:pt x="244511" y="579871"/>
                  </a:lnTo>
                  <a:lnTo>
                    <a:pt x="199607" y="568811"/>
                  </a:lnTo>
                  <a:lnTo>
                    <a:pt x="157734" y="551113"/>
                  </a:lnTo>
                  <a:lnTo>
                    <a:pt x="119493" y="527377"/>
                  </a:lnTo>
                  <a:lnTo>
                    <a:pt x="85486" y="498205"/>
                  </a:lnTo>
                  <a:lnTo>
                    <a:pt x="56314" y="464198"/>
                  </a:lnTo>
                  <a:lnTo>
                    <a:pt x="32578" y="425957"/>
                  </a:lnTo>
                  <a:lnTo>
                    <a:pt x="14880" y="384084"/>
                  </a:lnTo>
                  <a:lnTo>
                    <a:pt x="3820" y="339180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304278" y="2795778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21208" y="3412235"/>
            <a:ext cx="641985" cy="641985"/>
            <a:chOff x="521208" y="3412235"/>
            <a:chExt cx="641985" cy="641985"/>
          </a:xfrm>
        </p:grpSpPr>
        <p:sp>
          <p:nvSpPr>
            <p:cNvPr id="22" name="object 22" descr=""/>
            <p:cNvSpPr/>
            <p:nvPr/>
          </p:nvSpPr>
          <p:spPr>
            <a:xfrm>
              <a:off x="550164" y="34411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6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2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6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50164" y="344119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6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2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751433" y="3573017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70916" y="4491228"/>
            <a:ext cx="643255" cy="643255"/>
            <a:chOff x="470916" y="4491228"/>
            <a:chExt cx="643255" cy="643255"/>
          </a:xfrm>
        </p:grpSpPr>
        <p:sp>
          <p:nvSpPr>
            <p:cNvPr id="26" name="object 26" descr=""/>
            <p:cNvSpPr/>
            <p:nvPr/>
          </p:nvSpPr>
          <p:spPr>
            <a:xfrm>
              <a:off x="499872" y="4520184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69" h="585470">
                  <a:moveTo>
                    <a:pt x="292608" y="0"/>
                  </a:moveTo>
                  <a:lnTo>
                    <a:pt x="245144" y="3831"/>
                  </a:lnTo>
                  <a:lnTo>
                    <a:pt x="200119" y="14923"/>
                  </a:lnTo>
                  <a:lnTo>
                    <a:pt x="158135" y="32671"/>
                  </a:lnTo>
                  <a:lnTo>
                    <a:pt x="119795" y="56473"/>
                  </a:lnTo>
                  <a:lnTo>
                    <a:pt x="85701" y="85725"/>
                  </a:lnTo>
                  <a:lnTo>
                    <a:pt x="56455" y="119822"/>
                  </a:lnTo>
                  <a:lnTo>
                    <a:pt x="32659" y="158163"/>
                  </a:lnTo>
                  <a:lnTo>
                    <a:pt x="14916" y="200143"/>
                  </a:lnTo>
                  <a:lnTo>
                    <a:pt x="3829" y="245159"/>
                  </a:lnTo>
                  <a:lnTo>
                    <a:pt x="0" y="292608"/>
                  </a:lnTo>
                  <a:lnTo>
                    <a:pt x="3829" y="340056"/>
                  </a:lnTo>
                  <a:lnTo>
                    <a:pt x="14916" y="385072"/>
                  </a:lnTo>
                  <a:lnTo>
                    <a:pt x="32659" y="427052"/>
                  </a:lnTo>
                  <a:lnTo>
                    <a:pt x="56455" y="465393"/>
                  </a:lnTo>
                  <a:lnTo>
                    <a:pt x="85701" y="499491"/>
                  </a:lnTo>
                  <a:lnTo>
                    <a:pt x="119795" y="528742"/>
                  </a:lnTo>
                  <a:lnTo>
                    <a:pt x="158135" y="552544"/>
                  </a:lnTo>
                  <a:lnTo>
                    <a:pt x="200119" y="570292"/>
                  </a:lnTo>
                  <a:lnTo>
                    <a:pt x="245144" y="581384"/>
                  </a:lnTo>
                  <a:lnTo>
                    <a:pt x="292608" y="585216"/>
                  </a:lnTo>
                  <a:lnTo>
                    <a:pt x="340071" y="581384"/>
                  </a:lnTo>
                  <a:lnTo>
                    <a:pt x="385096" y="570292"/>
                  </a:lnTo>
                  <a:lnTo>
                    <a:pt x="427080" y="552544"/>
                  </a:lnTo>
                  <a:lnTo>
                    <a:pt x="465420" y="528742"/>
                  </a:lnTo>
                  <a:lnTo>
                    <a:pt x="499514" y="499491"/>
                  </a:lnTo>
                  <a:lnTo>
                    <a:pt x="528760" y="465393"/>
                  </a:lnTo>
                  <a:lnTo>
                    <a:pt x="552556" y="427052"/>
                  </a:lnTo>
                  <a:lnTo>
                    <a:pt x="570299" y="385072"/>
                  </a:lnTo>
                  <a:lnTo>
                    <a:pt x="581386" y="340056"/>
                  </a:lnTo>
                  <a:lnTo>
                    <a:pt x="585216" y="292608"/>
                  </a:lnTo>
                  <a:lnTo>
                    <a:pt x="581386" y="245159"/>
                  </a:lnTo>
                  <a:lnTo>
                    <a:pt x="570299" y="200143"/>
                  </a:lnTo>
                  <a:lnTo>
                    <a:pt x="552556" y="158163"/>
                  </a:lnTo>
                  <a:lnTo>
                    <a:pt x="528760" y="119822"/>
                  </a:lnTo>
                  <a:lnTo>
                    <a:pt x="499514" y="85725"/>
                  </a:lnTo>
                  <a:lnTo>
                    <a:pt x="465420" y="56473"/>
                  </a:lnTo>
                  <a:lnTo>
                    <a:pt x="427080" y="32671"/>
                  </a:lnTo>
                  <a:lnTo>
                    <a:pt x="385096" y="14923"/>
                  </a:lnTo>
                  <a:lnTo>
                    <a:pt x="340071" y="3831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99872" y="4520184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69" h="585470">
                  <a:moveTo>
                    <a:pt x="0" y="292608"/>
                  </a:moveTo>
                  <a:lnTo>
                    <a:pt x="3829" y="245159"/>
                  </a:lnTo>
                  <a:lnTo>
                    <a:pt x="14916" y="200143"/>
                  </a:lnTo>
                  <a:lnTo>
                    <a:pt x="32659" y="158163"/>
                  </a:lnTo>
                  <a:lnTo>
                    <a:pt x="56455" y="119822"/>
                  </a:lnTo>
                  <a:lnTo>
                    <a:pt x="85701" y="85725"/>
                  </a:lnTo>
                  <a:lnTo>
                    <a:pt x="119795" y="56473"/>
                  </a:lnTo>
                  <a:lnTo>
                    <a:pt x="158135" y="32671"/>
                  </a:lnTo>
                  <a:lnTo>
                    <a:pt x="200119" y="14923"/>
                  </a:lnTo>
                  <a:lnTo>
                    <a:pt x="245144" y="3831"/>
                  </a:lnTo>
                  <a:lnTo>
                    <a:pt x="292608" y="0"/>
                  </a:lnTo>
                  <a:lnTo>
                    <a:pt x="340071" y="3831"/>
                  </a:lnTo>
                  <a:lnTo>
                    <a:pt x="385096" y="14923"/>
                  </a:lnTo>
                  <a:lnTo>
                    <a:pt x="427080" y="32671"/>
                  </a:lnTo>
                  <a:lnTo>
                    <a:pt x="465420" y="56473"/>
                  </a:lnTo>
                  <a:lnTo>
                    <a:pt x="499514" y="85725"/>
                  </a:lnTo>
                  <a:lnTo>
                    <a:pt x="528760" y="119822"/>
                  </a:lnTo>
                  <a:lnTo>
                    <a:pt x="552556" y="158163"/>
                  </a:lnTo>
                  <a:lnTo>
                    <a:pt x="570299" y="200143"/>
                  </a:lnTo>
                  <a:lnTo>
                    <a:pt x="581386" y="245159"/>
                  </a:lnTo>
                  <a:lnTo>
                    <a:pt x="585216" y="292608"/>
                  </a:lnTo>
                  <a:lnTo>
                    <a:pt x="581386" y="340056"/>
                  </a:lnTo>
                  <a:lnTo>
                    <a:pt x="570299" y="385072"/>
                  </a:lnTo>
                  <a:lnTo>
                    <a:pt x="552556" y="427052"/>
                  </a:lnTo>
                  <a:lnTo>
                    <a:pt x="528760" y="465393"/>
                  </a:lnTo>
                  <a:lnTo>
                    <a:pt x="499514" y="499491"/>
                  </a:lnTo>
                  <a:lnTo>
                    <a:pt x="465420" y="528742"/>
                  </a:lnTo>
                  <a:lnTo>
                    <a:pt x="427080" y="552544"/>
                  </a:lnTo>
                  <a:lnTo>
                    <a:pt x="385096" y="570292"/>
                  </a:lnTo>
                  <a:lnTo>
                    <a:pt x="340071" y="581384"/>
                  </a:lnTo>
                  <a:lnTo>
                    <a:pt x="292608" y="585216"/>
                  </a:lnTo>
                  <a:lnTo>
                    <a:pt x="245144" y="581384"/>
                  </a:lnTo>
                  <a:lnTo>
                    <a:pt x="200119" y="570292"/>
                  </a:lnTo>
                  <a:lnTo>
                    <a:pt x="158135" y="552544"/>
                  </a:lnTo>
                  <a:lnTo>
                    <a:pt x="119795" y="528742"/>
                  </a:lnTo>
                  <a:lnTo>
                    <a:pt x="85701" y="499491"/>
                  </a:lnTo>
                  <a:lnTo>
                    <a:pt x="56455" y="465393"/>
                  </a:lnTo>
                  <a:lnTo>
                    <a:pt x="32659" y="427052"/>
                  </a:lnTo>
                  <a:lnTo>
                    <a:pt x="14916" y="385072"/>
                  </a:lnTo>
                  <a:lnTo>
                    <a:pt x="3829" y="340056"/>
                  </a:lnTo>
                  <a:lnTo>
                    <a:pt x="0" y="292608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701751" y="4653533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7072883" y="3505200"/>
            <a:ext cx="641985" cy="643255"/>
            <a:chOff x="7072883" y="3505200"/>
            <a:chExt cx="641985" cy="643255"/>
          </a:xfrm>
        </p:grpSpPr>
        <p:sp>
          <p:nvSpPr>
            <p:cNvPr id="30" name="object 30" descr=""/>
            <p:cNvSpPr/>
            <p:nvPr/>
          </p:nvSpPr>
          <p:spPr>
            <a:xfrm>
              <a:off x="7101839" y="3534155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5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8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1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5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1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1" y="292608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4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101839" y="3534155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8"/>
                  </a:moveTo>
                  <a:lnTo>
                    <a:pt x="3820" y="245159"/>
                  </a:lnTo>
                  <a:lnTo>
                    <a:pt x="14880" y="200143"/>
                  </a:lnTo>
                  <a:lnTo>
                    <a:pt x="32578" y="158163"/>
                  </a:lnTo>
                  <a:lnTo>
                    <a:pt x="56314" y="119822"/>
                  </a:lnTo>
                  <a:lnTo>
                    <a:pt x="85486" y="85725"/>
                  </a:lnTo>
                  <a:lnTo>
                    <a:pt x="119493" y="56473"/>
                  </a:lnTo>
                  <a:lnTo>
                    <a:pt x="157734" y="32671"/>
                  </a:lnTo>
                  <a:lnTo>
                    <a:pt x="199607" y="14923"/>
                  </a:lnTo>
                  <a:lnTo>
                    <a:pt x="244511" y="3831"/>
                  </a:lnTo>
                  <a:lnTo>
                    <a:pt x="291845" y="0"/>
                  </a:lnTo>
                  <a:lnTo>
                    <a:pt x="339180" y="3831"/>
                  </a:lnTo>
                  <a:lnTo>
                    <a:pt x="384084" y="14923"/>
                  </a:lnTo>
                  <a:lnTo>
                    <a:pt x="425957" y="32671"/>
                  </a:lnTo>
                  <a:lnTo>
                    <a:pt x="464198" y="56473"/>
                  </a:lnTo>
                  <a:lnTo>
                    <a:pt x="498205" y="85724"/>
                  </a:lnTo>
                  <a:lnTo>
                    <a:pt x="527377" y="119822"/>
                  </a:lnTo>
                  <a:lnTo>
                    <a:pt x="551113" y="158163"/>
                  </a:lnTo>
                  <a:lnTo>
                    <a:pt x="568811" y="200143"/>
                  </a:lnTo>
                  <a:lnTo>
                    <a:pt x="579871" y="245159"/>
                  </a:lnTo>
                  <a:lnTo>
                    <a:pt x="583691" y="292608"/>
                  </a:lnTo>
                  <a:lnTo>
                    <a:pt x="579871" y="340056"/>
                  </a:lnTo>
                  <a:lnTo>
                    <a:pt x="568811" y="385072"/>
                  </a:lnTo>
                  <a:lnTo>
                    <a:pt x="551113" y="427052"/>
                  </a:lnTo>
                  <a:lnTo>
                    <a:pt x="527377" y="465393"/>
                  </a:lnTo>
                  <a:lnTo>
                    <a:pt x="498205" y="499491"/>
                  </a:lnTo>
                  <a:lnTo>
                    <a:pt x="464198" y="528742"/>
                  </a:lnTo>
                  <a:lnTo>
                    <a:pt x="425957" y="552544"/>
                  </a:lnTo>
                  <a:lnTo>
                    <a:pt x="384084" y="570292"/>
                  </a:lnTo>
                  <a:lnTo>
                    <a:pt x="339180" y="581384"/>
                  </a:lnTo>
                  <a:lnTo>
                    <a:pt x="291845" y="585216"/>
                  </a:lnTo>
                  <a:lnTo>
                    <a:pt x="244511" y="581384"/>
                  </a:lnTo>
                  <a:lnTo>
                    <a:pt x="199607" y="570292"/>
                  </a:lnTo>
                  <a:lnTo>
                    <a:pt x="157734" y="552544"/>
                  </a:lnTo>
                  <a:lnTo>
                    <a:pt x="119493" y="528742"/>
                  </a:lnTo>
                  <a:lnTo>
                    <a:pt x="85486" y="499491"/>
                  </a:lnTo>
                  <a:lnTo>
                    <a:pt x="56314" y="465393"/>
                  </a:lnTo>
                  <a:lnTo>
                    <a:pt x="32578" y="427052"/>
                  </a:lnTo>
                  <a:lnTo>
                    <a:pt x="14880" y="385072"/>
                  </a:lnTo>
                  <a:lnTo>
                    <a:pt x="3820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304278" y="366687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33" name="object 33" descr=""/>
          <p:cNvGrpSpPr/>
          <p:nvPr/>
        </p:nvGrpSpPr>
        <p:grpSpPr>
          <a:xfrm>
            <a:off x="7072883" y="5146547"/>
            <a:ext cx="641985" cy="641985"/>
            <a:chOff x="7072883" y="5146547"/>
            <a:chExt cx="641985" cy="641985"/>
          </a:xfrm>
        </p:grpSpPr>
        <p:sp>
          <p:nvSpPr>
            <p:cNvPr id="34" name="object 34" descr=""/>
            <p:cNvSpPr/>
            <p:nvPr/>
          </p:nvSpPr>
          <p:spPr>
            <a:xfrm>
              <a:off x="7101839" y="5175503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3"/>
                  </a:lnTo>
                  <a:lnTo>
                    <a:pt x="14880" y="384089"/>
                  </a:lnTo>
                  <a:lnTo>
                    <a:pt x="32578" y="425963"/>
                  </a:lnTo>
                  <a:lnTo>
                    <a:pt x="56314" y="464203"/>
                  </a:lnTo>
                  <a:lnTo>
                    <a:pt x="85486" y="498209"/>
                  </a:lnTo>
                  <a:lnTo>
                    <a:pt x="119493" y="527380"/>
                  </a:lnTo>
                  <a:lnTo>
                    <a:pt x="157734" y="551115"/>
                  </a:lnTo>
                  <a:lnTo>
                    <a:pt x="199607" y="568812"/>
                  </a:lnTo>
                  <a:lnTo>
                    <a:pt x="244511" y="579872"/>
                  </a:lnTo>
                  <a:lnTo>
                    <a:pt x="291845" y="583692"/>
                  </a:lnTo>
                  <a:lnTo>
                    <a:pt x="339180" y="579872"/>
                  </a:lnTo>
                  <a:lnTo>
                    <a:pt x="384084" y="568812"/>
                  </a:lnTo>
                  <a:lnTo>
                    <a:pt x="425957" y="551115"/>
                  </a:lnTo>
                  <a:lnTo>
                    <a:pt x="464198" y="527380"/>
                  </a:lnTo>
                  <a:lnTo>
                    <a:pt x="498205" y="498209"/>
                  </a:lnTo>
                  <a:lnTo>
                    <a:pt x="527377" y="464203"/>
                  </a:lnTo>
                  <a:lnTo>
                    <a:pt x="551113" y="425963"/>
                  </a:lnTo>
                  <a:lnTo>
                    <a:pt x="568811" y="384089"/>
                  </a:lnTo>
                  <a:lnTo>
                    <a:pt x="579871" y="339183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7101839" y="5175503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6"/>
                  </a:lnTo>
                  <a:lnTo>
                    <a:pt x="579871" y="339183"/>
                  </a:lnTo>
                  <a:lnTo>
                    <a:pt x="568811" y="384089"/>
                  </a:lnTo>
                  <a:lnTo>
                    <a:pt x="551113" y="425963"/>
                  </a:lnTo>
                  <a:lnTo>
                    <a:pt x="527377" y="464203"/>
                  </a:lnTo>
                  <a:lnTo>
                    <a:pt x="498205" y="498209"/>
                  </a:lnTo>
                  <a:lnTo>
                    <a:pt x="464198" y="527380"/>
                  </a:lnTo>
                  <a:lnTo>
                    <a:pt x="425957" y="551115"/>
                  </a:lnTo>
                  <a:lnTo>
                    <a:pt x="384084" y="568812"/>
                  </a:lnTo>
                  <a:lnTo>
                    <a:pt x="339180" y="579872"/>
                  </a:lnTo>
                  <a:lnTo>
                    <a:pt x="291845" y="583692"/>
                  </a:lnTo>
                  <a:lnTo>
                    <a:pt x="244511" y="579872"/>
                  </a:lnTo>
                  <a:lnTo>
                    <a:pt x="199607" y="568812"/>
                  </a:lnTo>
                  <a:lnTo>
                    <a:pt x="157734" y="551115"/>
                  </a:lnTo>
                  <a:lnTo>
                    <a:pt x="119493" y="527380"/>
                  </a:lnTo>
                  <a:lnTo>
                    <a:pt x="85486" y="498209"/>
                  </a:lnTo>
                  <a:lnTo>
                    <a:pt x="56314" y="464203"/>
                  </a:lnTo>
                  <a:lnTo>
                    <a:pt x="32578" y="425963"/>
                  </a:lnTo>
                  <a:lnTo>
                    <a:pt x="14880" y="384089"/>
                  </a:lnTo>
                  <a:lnTo>
                    <a:pt x="3820" y="339183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6" name="object 36" descr=""/>
          <p:cNvSpPr txBox="1"/>
          <p:nvPr/>
        </p:nvSpPr>
        <p:spPr>
          <a:xfrm>
            <a:off x="7304278" y="5307914"/>
            <a:ext cx="178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7902067" y="5198490"/>
            <a:ext cx="2812415" cy="512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медико-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социальной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помощи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пожилым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гражданам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07719" y="4853762"/>
            <a:ext cx="3170555" cy="927735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9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частичная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оплата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стоимости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при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предоставлении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физкультурно- оздоровительных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услуг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пожилым гражданам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dirty="0" spc="-15"/>
              <a:t> </a:t>
            </a:r>
            <a:r>
              <a:rPr dirty="0" spc="-10"/>
              <a:t>ДЕЛАЕМ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310766" y="2006854"/>
            <a:ext cx="349631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разработка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стратегического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подхода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сохранению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психического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здоровья,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ориентированного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потребности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02067" y="2565907"/>
            <a:ext cx="325501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новых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форм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методик реабилитации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создание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условий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занятий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физической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культурой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людей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10766" y="3442842"/>
            <a:ext cx="380619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расширение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практики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школ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активного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долголетия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долгосрочного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ухода,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создание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новых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моделей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мотивации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активного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долголетия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02067" y="3996054"/>
            <a:ext cx="332422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создание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базе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физкультурно-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оздоровительных,</a:t>
            </a:r>
            <a:r>
              <a:rPr dirty="0" sz="1600" spc="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спортивных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центров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физкультурно-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спортивных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клубов,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групп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спортивным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интересам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825746" y="2383535"/>
            <a:ext cx="2113915" cy="2947670"/>
            <a:chOff x="4825746" y="2383535"/>
            <a:chExt cx="2113915" cy="2947670"/>
          </a:xfrm>
        </p:grpSpPr>
        <p:sp>
          <p:nvSpPr>
            <p:cNvPr id="10" name="object 10" descr=""/>
            <p:cNvSpPr/>
            <p:nvPr/>
          </p:nvSpPr>
          <p:spPr>
            <a:xfrm>
              <a:off x="5141214" y="2402585"/>
              <a:ext cx="1779270" cy="1885314"/>
            </a:xfrm>
            <a:custGeom>
              <a:avLst/>
              <a:gdLst/>
              <a:ahLst/>
              <a:cxnLst/>
              <a:rect l="l" t="t" r="r" b="b"/>
              <a:pathLst>
                <a:path w="1779270" h="1885314">
                  <a:moveTo>
                    <a:pt x="0" y="0"/>
                  </a:moveTo>
                  <a:lnTo>
                    <a:pt x="1738249" y="528827"/>
                  </a:lnTo>
                </a:path>
                <a:path w="1779270" h="1885314">
                  <a:moveTo>
                    <a:pt x="219456" y="1212214"/>
                  </a:moveTo>
                  <a:lnTo>
                    <a:pt x="1737106" y="528827"/>
                  </a:lnTo>
                </a:path>
                <a:path w="1779270" h="1885314">
                  <a:moveTo>
                    <a:pt x="219456" y="1211580"/>
                  </a:moveTo>
                  <a:lnTo>
                    <a:pt x="1779142" y="1884807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825746" y="4270755"/>
              <a:ext cx="2103755" cy="1060450"/>
            </a:xfrm>
            <a:custGeom>
              <a:avLst/>
              <a:gdLst/>
              <a:ahLst/>
              <a:cxnLst/>
              <a:rect l="l" t="t" r="r" b="b"/>
              <a:pathLst>
                <a:path w="2103754" h="1060450">
                  <a:moveTo>
                    <a:pt x="2086355" y="0"/>
                  </a:moveTo>
                  <a:lnTo>
                    <a:pt x="1983994" y="50927"/>
                  </a:lnTo>
                  <a:lnTo>
                    <a:pt x="2001011" y="84963"/>
                  </a:lnTo>
                  <a:lnTo>
                    <a:pt x="2103247" y="34036"/>
                  </a:lnTo>
                  <a:lnTo>
                    <a:pt x="2086355" y="0"/>
                  </a:lnTo>
                  <a:close/>
                </a:path>
                <a:path w="2103754" h="1060450">
                  <a:moveTo>
                    <a:pt x="1949830" y="67945"/>
                  </a:moveTo>
                  <a:lnTo>
                    <a:pt x="1847596" y="118872"/>
                  </a:lnTo>
                  <a:lnTo>
                    <a:pt x="1864613" y="152908"/>
                  </a:lnTo>
                  <a:lnTo>
                    <a:pt x="1966849" y="101981"/>
                  </a:lnTo>
                  <a:lnTo>
                    <a:pt x="1949830" y="67945"/>
                  </a:lnTo>
                  <a:close/>
                </a:path>
                <a:path w="2103754" h="1060450">
                  <a:moveTo>
                    <a:pt x="1813432" y="135763"/>
                  </a:moveTo>
                  <a:lnTo>
                    <a:pt x="1711198" y="186817"/>
                  </a:lnTo>
                  <a:lnTo>
                    <a:pt x="1728088" y="220853"/>
                  </a:lnTo>
                  <a:lnTo>
                    <a:pt x="1830451" y="169926"/>
                  </a:lnTo>
                  <a:lnTo>
                    <a:pt x="1813432" y="135763"/>
                  </a:lnTo>
                  <a:close/>
                </a:path>
                <a:path w="2103754" h="1060450">
                  <a:moveTo>
                    <a:pt x="1677034" y="203708"/>
                  </a:moveTo>
                  <a:lnTo>
                    <a:pt x="1574673" y="254635"/>
                  </a:lnTo>
                  <a:lnTo>
                    <a:pt x="1591690" y="288798"/>
                  </a:lnTo>
                  <a:lnTo>
                    <a:pt x="1694052" y="237871"/>
                  </a:lnTo>
                  <a:lnTo>
                    <a:pt x="1677034" y="203708"/>
                  </a:lnTo>
                  <a:close/>
                </a:path>
                <a:path w="2103754" h="1060450">
                  <a:moveTo>
                    <a:pt x="1540637" y="271653"/>
                  </a:moveTo>
                  <a:lnTo>
                    <a:pt x="1438275" y="322580"/>
                  </a:lnTo>
                  <a:lnTo>
                    <a:pt x="1455292" y="356743"/>
                  </a:lnTo>
                  <a:lnTo>
                    <a:pt x="1557654" y="305816"/>
                  </a:lnTo>
                  <a:lnTo>
                    <a:pt x="1540637" y="271653"/>
                  </a:lnTo>
                  <a:close/>
                </a:path>
                <a:path w="2103754" h="1060450">
                  <a:moveTo>
                    <a:pt x="1404239" y="339598"/>
                  </a:moveTo>
                  <a:lnTo>
                    <a:pt x="1301877" y="390525"/>
                  </a:lnTo>
                  <a:lnTo>
                    <a:pt x="1318894" y="424688"/>
                  </a:lnTo>
                  <a:lnTo>
                    <a:pt x="1421129" y="373761"/>
                  </a:lnTo>
                  <a:lnTo>
                    <a:pt x="1404239" y="339598"/>
                  </a:lnTo>
                  <a:close/>
                </a:path>
                <a:path w="2103754" h="1060450">
                  <a:moveTo>
                    <a:pt x="1267714" y="407543"/>
                  </a:moveTo>
                  <a:lnTo>
                    <a:pt x="1165478" y="458470"/>
                  </a:lnTo>
                  <a:lnTo>
                    <a:pt x="1182496" y="492633"/>
                  </a:lnTo>
                  <a:lnTo>
                    <a:pt x="1284731" y="441579"/>
                  </a:lnTo>
                  <a:lnTo>
                    <a:pt x="1267714" y="407543"/>
                  </a:lnTo>
                  <a:close/>
                </a:path>
                <a:path w="2103754" h="1060450">
                  <a:moveTo>
                    <a:pt x="1131315" y="475488"/>
                  </a:moveTo>
                  <a:lnTo>
                    <a:pt x="1029080" y="526415"/>
                  </a:lnTo>
                  <a:lnTo>
                    <a:pt x="1045971" y="560578"/>
                  </a:lnTo>
                  <a:lnTo>
                    <a:pt x="1148333" y="509524"/>
                  </a:lnTo>
                  <a:lnTo>
                    <a:pt x="1131315" y="475488"/>
                  </a:lnTo>
                  <a:close/>
                </a:path>
                <a:path w="2103754" h="1060450">
                  <a:moveTo>
                    <a:pt x="994917" y="543433"/>
                  </a:moveTo>
                  <a:lnTo>
                    <a:pt x="892555" y="594360"/>
                  </a:lnTo>
                  <a:lnTo>
                    <a:pt x="909574" y="628396"/>
                  </a:lnTo>
                  <a:lnTo>
                    <a:pt x="1011936" y="577469"/>
                  </a:lnTo>
                  <a:lnTo>
                    <a:pt x="994917" y="543433"/>
                  </a:lnTo>
                  <a:close/>
                </a:path>
                <a:path w="2103754" h="1060450">
                  <a:moveTo>
                    <a:pt x="858519" y="611378"/>
                  </a:moveTo>
                  <a:lnTo>
                    <a:pt x="756157" y="662305"/>
                  </a:lnTo>
                  <a:lnTo>
                    <a:pt x="773176" y="696341"/>
                  </a:lnTo>
                  <a:lnTo>
                    <a:pt x="875538" y="645414"/>
                  </a:lnTo>
                  <a:lnTo>
                    <a:pt x="858519" y="611378"/>
                  </a:lnTo>
                  <a:close/>
                </a:path>
                <a:path w="2103754" h="1060450">
                  <a:moveTo>
                    <a:pt x="722121" y="679196"/>
                  </a:moveTo>
                  <a:lnTo>
                    <a:pt x="619759" y="730250"/>
                  </a:lnTo>
                  <a:lnTo>
                    <a:pt x="636777" y="764286"/>
                  </a:lnTo>
                  <a:lnTo>
                    <a:pt x="739013" y="713359"/>
                  </a:lnTo>
                  <a:lnTo>
                    <a:pt x="722121" y="679196"/>
                  </a:lnTo>
                  <a:close/>
                </a:path>
                <a:path w="2103754" h="1060450">
                  <a:moveTo>
                    <a:pt x="585596" y="747141"/>
                  </a:moveTo>
                  <a:lnTo>
                    <a:pt x="483362" y="798068"/>
                  </a:lnTo>
                  <a:lnTo>
                    <a:pt x="500252" y="832231"/>
                  </a:lnTo>
                  <a:lnTo>
                    <a:pt x="602614" y="781304"/>
                  </a:lnTo>
                  <a:lnTo>
                    <a:pt x="585596" y="747141"/>
                  </a:lnTo>
                  <a:close/>
                </a:path>
                <a:path w="2103754" h="1060450">
                  <a:moveTo>
                    <a:pt x="449199" y="815086"/>
                  </a:moveTo>
                  <a:lnTo>
                    <a:pt x="346963" y="866013"/>
                  </a:lnTo>
                  <a:lnTo>
                    <a:pt x="363854" y="900176"/>
                  </a:lnTo>
                  <a:lnTo>
                    <a:pt x="466216" y="849249"/>
                  </a:lnTo>
                  <a:lnTo>
                    <a:pt x="449199" y="815086"/>
                  </a:lnTo>
                  <a:close/>
                </a:path>
                <a:path w="2103754" h="1060450">
                  <a:moveTo>
                    <a:pt x="312800" y="883031"/>
                  </a:moveTo>
                  <a:lnTo>
                    <a:pt x="210438" y="933958"/>
                  </a:lnTo>
                  <a:lnTo>
                    <a:pt x="227456" y="968121"/>
                  </a:lnTo>
                  <a:lnTo>
                    <a:pt x="329818" y="917194"/>
                  </a:lnTo>
                  <a:lnTo>
                    <a:pt x="312800" y="883031"/>
                  </a:lnTo>
                  <a:close/>
                </a:path>
                <a:path w="2103754" h="1060450">
                  <a:moveTo>
                    <a:pt x="76834" y="957961"/>
                  </a:moveTo>
                  <a:lnTo>
                    <a:pt x="0" y="1060069"/>
                  </a:lnTo>
                  <a:lnTo>
                    <a:pt x="127762" y="1060323"/>
                  </a:lnTo>
                  <a:lnTo>
                    <a:pt x="114998" y="1034669"/>
                  </a:lnTo>
                  <a:lnTo>
                    <a:pt x="93725" y="1034669"/>
                  </a:lnTo>
                  <a:lnTo>
                    <a:pt x="76707" y="1000506"/>
                  </a:lnTo>
                  <a:lnTo>
                    <a:pt x="93781" y="992023"/>
                  </a:lnTo>
                  <a:lnTo>
                    <a:pt x="76834" y="957961"/>
                  </a:lnTo>
                  <a:close/>
                </a:path>
                <a:path w="2103754" h="1060450">
                  <a:moveTo>
                    <a:pt x="93781" y="992023"/>
                  </a:moveTo>
                  <a:lnTo>
                    <a:pt x="76707" y="1000506"/>
                  </a:lnTo>
                  <a:lnTo>
                    <a:pt x="93725" y="1034669"/>
                  </a:lnTo>
                  <a:lnTo>
                    <a:pt x="110774" y="1026177"/>
                  </a:lnTo>
                  <a:lnTo>
                    <a:pt x="93781" y="992023"/>
                  </a:lnTo>
                  <a:close/>
                </a:path>
                <a:path w="2103754" h="1060450">
                  <a:moveTo>
                    <a:pt x="110774" y="1026177"/>
                  </a:moveTo>
                  <a:lnTo>
                    <a:pt x="93725" y="1034669"/>
                  </a:lnTo>
                  <a:lnTo>
                    <a:pt x="114998" y="1034669"/>
                  </a:lnTo>
                  <a:lnTo>
                    <a:pt x="110774" y="1026177"/>
                  </a:lnTo>
                  <a:close/>
                </a:path>
                <a:path w="2103754" h="1060450">
                  <a:moveTo>
                    <a:pt x="176402" y="950976"/>
                  </a:moveTo>
                  <a:lnTo>
                    <a:pt x="93781" y="992023"/>
                  </a:lnTo>
                  <a:lnTo>
                    <a:pt x="110774" y="1026177"/>
                  </a:lnTo>
                  <a:lnTo>
                    <a:pt x="193420" y="985012"/>
                  </a:lnTo>
                  <a:lnTo>
                    <a:pt x="176402" y="950976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521208" y="1990344"/>
            <a:ext cx="641985" cy="643255"/>
            <a:chOff x="521208" y="1990344"/>
            <a:chExt cx="641985" cy="643255"/>
          </a:xfrm>
        </p:grpSpPr>
        <p:sp>
          <p:nvSpPr>
            <p:cNvPr id="13" name="object 13" descr=""/>
            <p:cNvSpPr/>
            <p:nvPr/>
          </p:nvSpPr>
          <p:spPr>
            <a:xfrm>
              <a:off x="550164" y="2019300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69">
                  <a:moveTo>
                    <a:pt x="291845" y="0"/>
                  </a:moveTo>
                  <a:lnTo>
                    <a:pt x="244505" y="3831"/>
                  </a:lnTo>
                  <a:lnTo>
                    <a:pt x="199597" y="14923"/>
                  </a:lnTo>
                  <a:lnTo>
                    <a:pt x="157723" y="32671"/>
                  </a:lnTo>
                  <a:lnTo>
                    <a:pt x="119482" y="56473"/>
                  </a:lnTo>
                  <a:lnTo>
                    <a:pt x="85477" y="85725"/>
                  </a:lnTo>
                  <a:lnTo>
                    <a:pt x="56307" y="119822"/>
                  </a:lnTo>
                  <a:lnTo>
                    <a:pt x="32574" y="158163"/>
                  </a:lnTo>
                  <a:lnTo>
                    <a:pt x="14877" y="200143"/>
                  </a:lnTo>
                  <a:lnTo>
                    <a:pt x="3819" y="245159"/>
                  </a:lnTo>
                  <a:lnTo>
                    <a:pt x="0" y="292608"/>
                  </a:lnTo>
                  <a:lnTo>
                    <a:pt x="3819" y="340056"/>
                  </a:lnTo>
                  <a:lnTo>
                    <a:pt x="14877" y="385072"/>
                  </a:lnTo>
                  <a:lnTo>
                    <a:pt x="32574" y="427052"/>
                  </a:lnTo>
                  <a:lnTo>
                    <a:pt x="56307" y="465393"/>
                  </a:lnTo>
                  <a:lnTo>
                    <a:pt x="85477" y="499491"/>
                  </a:lnTo>
                  <a:lnTo>
                    <a:pt x="119482" y="528742"/>
                  </a:lnTo>
                  <a:lnTo>
                    <a:pt x="157723" y="552544"/>
                  </a:lnTo>
                  <a:lnTo>
                    <a:pt x="199597" y="570292"/>
                  </a:lnTo>
                  <a:lnTo>
                    <a:pt x="244505" y="581384"/>
                  </a:lnTo>
                  <a:lnTo>
                    <a:pt x="291845" y="585215"/>
                  </a:lnTo>
                  <a:lnTo>
                    <a:pt x="339183" y="581384"/>
                  </a:lnTo>
                  <a:lnTo>
                    <a:pt x="384089" y="570292"/>
                  </a:lnTo>
                  <a:lnTo>
                    <a:pt x="425963" y="552544"/>
                  </a:lnTo>
                  <a:lnTo>
                    <a:pt x="464203" y="528742"/>
                  </a:lnTo>
                  <a:lnTo>
                    <a:pt x="498209" y="499491"/>
                  </a:lnTo>
                  <a:lnTo>
                    <a:pt x="527380" y="465393"/>
                  </a:lnTo>
                  <a:lnTo>
                    <a:pt x="551115" y="427052"/>
                  </a:lnTo>
                  <a:lnTo>
                    <a:pt x="568812" y="385072"/>
                  </a:lnTo>
                  <a:lnTo>
                    <a:pt x="579872" y="340056"/>
                  </a:lnTo>
                  <a:lnTo>
                    <a:pt x="583692" y="292608"/>
                  </a:lnTo>
                  <a:lnTo>
                    <a:pt x="579872" y="245159"/>
                  </a:lnTo>
                  <a:lnTo>
                    <a:pt x="568812" y="200143"/>
                  </a:lnTo>
                  <a:lnTo>
                    <a:pt x="551115" y="158163"/>
                  </a:lnTo>
                  <a:lnTo>
                    <a:pt x="527380" y="119822"/>
                  </a:lnTo>
                  <a:lnTo>
                    <a:pt x="498209" y="85725"/>
                  </a:lnTo>
                  <a:lnTo>
                    <a:pt x="464203" y="56473"/>
                  </a:lnTo>
                  <a:lnTo>
                    <a:pt x="425963" y="32671"/>
                  </a:lnTo>
                  <a:lnTo>
                    <a:pt x="384089" y="14923"/>
                  </a:lnTo>
                  <a:lnTo>
                    <a:pt x="339183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50164" y="2019300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69">
                  <a:moveTo>
                    <a:pt x="0" y="292608"/>
                  </a:moveTo>
                  <a:lnTo>
                    <a:pt x="3819" y="245159"/>
                  </a:lnTo>
                  <a:lnTo>
                    <a:pt x="14877" y="200143"/>
                  </a:lnTo>
                  <a:lnTo>
                    <a:pt x="32574" y="158163"/>
                  </a:lnTo>
                  <a:lnTo>
                    <a:pt x="56307" y="119822"/>
                  </a:lnTo>
                  <a:lnTo>
                    <a:pt x="85477" y="85725"/>
                  </a:lnTo>
                  <a:lnTo>
                    <a:pt x="119482" y="56473"/>
                  </a:lnTo>
                  <a:lnTo>
                    <a:pt x="157723" y="32671"/>
                  </a:lnTo>
                  <a:lnTo>
                    <a:pt x="199597" y="14923"/>
                  </a:lnTo>
                  <a:lnTo>
                    <a:pt x="244505" y="3831"/>
                  </a:lnTo>
                  <a:lnTo>
                    <a:pt x="291845" y="0"/>
                  </a:lnTo>
                  <a:lnTo>
                    <a:pt x="339183" y="3831"/>
                  </a:lnTo>
                  <a:lnTo>
                    <a:pt x="384089" y="14923"/>
                  </a:lnTo>
                  <a:lnTo>
                    <a:pt x="425963" y="32671"/>
                  </a:lnTo>
                  <a:lnTo>
                    <a:pt x="464203" y="56473"/>
                  </a:lnTo>
                  <a:lnTo>
                    <a:pt x="498209" y="85725"/>
                  </a:lnTo>
                  <a:lnTo>
                    <a:pt x="527380" y="119822"/>
                  </a:lnTo>
                  <a:lnTo>
                    <a:pt x="551115" y="158163"/>
                  </a:lnTo>
                  <a:lnTo>
                    <a:pt x="568812" y="200143"/>
                  </a:lnTo>
                  <a:lnTo>
                    <a:pt x="579872" y="245159"/>
                  </a:lnTo>
                  <a:lnTo>
                    <a:pt x="583692" y="292608"/>
                  </a:lnTo>
                  <a:lnTo>
                    <a:pt x="579872" y="340056"/>
                  </a:lnTo>
                  <a:lnTo>
                    <a:pt x="568812" y="385072"/>
                  </a:lnTo>
                  <a:lnTo>
                    <a:pt x="551115" y="427052"/>
                  </a:lnTo>
                  <a:lnTo>
                    <a:pt x="527380" y="465393"/>
                  </a:lnTo>
                  <a:lnTo>
                    <a:pt x="498209" y="499491"/>
                  </a:lnTo>
                  <a:lnTo>
                    <a:pt x="464203" y="528742"/>
                  </a:lnTo>
                  <a:lnTo>
                    <a:pt x="425963" y="552544"/>
                  </a:lnTo>
                  <a:lnTo>
                    <a:pt x="384089" y="570292"/>
                  </a:lnTo>
                  <a:lnTo>
                    <a:pt x="339183" y="581384"/>
                  </a:lnTo>
                  <a:lnTo>
                    <a:pt x="291845" y="585215"/>
                  </a:lnTo>
                  <a:lnTo>
                    <a:pt x="244505" y="581384"/>
                  </a:lnTo>
                  <a:lnTo>
                    <a:pt x="199597" y="570292"/>
                  </a:lnTo>
                  <a:lnTo>
                    <a:pt x="157723" y="552544"/>
                  </a:lnTo>
                  <a:lnTo>
                    <a:pt x="119482" y="528742"/>
                  </a:lnTo>
                  <a:lnTo>
                    <a:pt x="85477" y="499491"/>
                  </a:lnTo>
                  <a:lnTo>
                    <a:pt x="56307" y="465393"/>
                  </a:lnTo>
                  <a:lnTo>
                    <a:pt x="32574" y="427052"/>
                  </a:lnTo>
                  <a:lnTo>
                    <a:pt x="14877" y="385072"/>
                  </a:lnTo>
                  <a:lnTo>
                    <a:pt x="3819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51433" y="2151634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022592" y="2551176"/>
            <a:ext cx="643255" cy="641985"/>
            <a:chOff x="7022592" y="2551176"/>
            <a:chExt cx="643255" cy="641985"/>
          </a:xfrm>
        </p:grpSpPr>
        <p:sp>
          <p:nvSpPr>
            <p:cNvPr id="17" name="object 17" descr=""/>
            <p:cNvSpPr/>
            <p:nvPr/>
          </p:nvSpPr>
          <p:spPr>
            <a:xfrm>
              <a:off x="7051548" y="2580132"/>
              <a:ext cx="585470" cy="584200"/>
            </a:xfrm>
            <a:custGeom>
              <a:avLst/>
              <a:gdLst/>
              <a:ahLst/>
              <a:cxnLst/>
              <a:rect l="l" t="t" r="r" b="b"/>
              <a:pathLst>
                <a:path w="585470" h="584200">
                  <a:moveTo>
                    <a:pt x="292607" y="0"/>
                  </a:moveTo>
                  <a:lnTo>
                    <a:pt x="245159" y="3820"/>
                  </a:lnTo>
                  <a:lnTo>
                    <a:pt x="200143" y="14880"/>
                  </a:lnTo>
                  <a:lnTo>
                    <a:pt x="158163" y="32578"/>
                  </a:lnTo>
                  <a:lnTo>
                    <a:pt x="119822" y="56314"/>
                  </a:lnTo>
                  <a:lnTo>
                    <a:pt x="85725" y="85486"/>
                  </a:lnTo>
                  <a:lnTo>
                    <a:pt x="56473" y="119493"/>
                  </a:lnTo>
                  <a:lnTo>
                    <a:pt x="32671" y="157734"/>
                  </a:lnTo>
                  <a:lnTo>
                    <a:pt x="14923" y="199607"/>
                  </a:lnTo>
                  <a:lnTo>
                    <a:pt x="3831" y="244511"/>
                  </a:lnTo>
                  <a:lnTo>
                    <a:pt x="0" y="291845"/>
                  </a:lnTo>
                  <a:lnTo>
                    <a:pt x="3831" y="339180"/>
                  </a:lnTo>
                  <a:lnTo>
                    <a:pt x="14923" y="384084"/>
                  </a:lnTo>
                  <a:lnTo>
                    <a:pt x="32671" y="425957"/>
                  </a:lnTo>
                  <a:lnTo>
                    <a:pt x="56473" y="464198"/>
                  </a:lnTo>
                  <a:lnTo>
                    <a:pt x="85724" y="498205"/>
                  </a:lnTo>
                  <a:lnTo>
                    <a:pt x="119822" y="527377"/>
                  </a:lnTo>
                  <a:lnTo>
                    <a:pt x="158163" y="551113"/>
                  </a:lnTo>
                  <a:lnTo>
                    <a:pt x="200143" y="568811"/>
                  </a:lnTo>
                  <a:lnTo>
                    <a:pt x="245159" y="579871"/>
                  </a:lnTo>
                  <a:lnTo>
                    <a:pt x="292607" y="583691"/>
                  </a:lnTo>
                  <a:lnTo>
                    <a:pt x="340056" y="579871"/>
                  </a:lnTo>
                  <a:lnTo>
                    <a:pt x="385072" y="568811"/>
                  </a:lnTo>
                  <a:lnTo>
                    <a:pt x="427052" y="551113"/>
                  </a:lnTo>
                  <a:lnTo>
                    <a:pt x="465393" y="527377"/>
                  </a:lnTo>
                  <a:lnTo>
                    <a:pt x="499491" y="498205"/>
                  </a:lnTo>
                  <a:lnTo>
                    <a:pt x="528742" y="464198"/>
                  </a:lnTo>
                  <a:lnTo>
                    <a:pt x="552544" y="425957"/>
                  </a:lnTo>
                  <a:lnTo>
                    <a:pt x="570292" y="384084"/>
                  </a:lnTo>
                  <a:lnTo>
                    <a:pt x="581384" y="339180"/>
                  </a:lnTo>
                  <a:lnTo>
                    <a:pt x="585216" y="291845"/>
                  </a:lnTo>
                  <a:lnTo>
                    <a:pt x="581384" y="244511"/>
                  </a:lnTo>
                  <a:lnTo>
                    <a:pt x="570292" y="199607"/>
                  </a:lnTo>
                  <a:lnTo>
                    <a:pt x="552544" y="157734"/>
                  </a:lnTo>
                  <a:lnTo>
                    <a:pt x="528742" y="119493"/>
                  </a:lnTo>
                  <a:lnTo>
                    <a:pt x="499491" y="85486"/>
                  </a:lnTo>
                  <a:lnTo>
                    <a:pt x="465393" y="56314"/>
                  </a:lnTo>
                  <a:lnTo>
                    <a:pt x="427052" y="32578"/>
                  </a:lnTo>
                  <a:lnTo>
                    <a:pt x="385072" y="14880"/>
                  </a:lnTo>
                  <a:lnTo>
                    <a:pt x="340056" y="3820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051548" y="2580132"/>
              <a:ext cx="585470" cy="584200"/>
            </a:xfrm>
            <a:custGeom>
              <a:avLst/>
              <a:gdLst/>
              <a:ahLst/>
              <a:cxnLst/>
              <a:rect l="l" t="t" r="r" b="b"/>
              <a:pathLst>
                <a:path w="585470" h="584200">
                  <a:moveTo>
                    <a:pt x="0" y="291845"/>
                  </a:moveTo>
                  <a:lnTo>
                    <a:pt x="3831" y="244511"/>
                  </a:lnTo>
                  <a:lnTo>
                    <a:pt x="14923" y="199607"/>
                  </a:lnTo>
                  <a:lnTo>
                    <a:pt x="32671" y="157734"/>
                  </a:lnTo>
                  <a:lnTo>
                    <a:pt x="56473" y="119493"/>
                  </a:lnTo>
                  <a:lnTo>
                    <a:pt x="85725" y="85486"/>
                  </a:lnTo>
                  <a:lnTo>
                    <a:pt x="119822" y="56314"/>
                  </a:lnTo>
                  <a:lnTo>
                    <a:pt x="158163" y="32578"/>
                  </a:lnTo>
                  <a:lnTo>
                    <a:pt x="200143" y="14880"/>
                  </a:lnTo>
                  <a:lnTo>
                    <a:pt x="245159" y="3820"/>
                  </a:lnTo>
                  <a:lnTo>
                    <a:pt x="292607" y="0"/>
                  </a:lnTo>
                  <a:lnTo>
                    <a:pt x="340056" y="3820"/>
                  </a:lnTo>
                  <a:lnTo>
                    <a:pt x="385072" y="14880"/>
                  </a:lnTo>
                  <a:lnTo>
                    <a:pt x="427052" y="32578"/>
                  </a:lnTo>
                  <a:lnTo>
                    <a:pt x="465393" y="56314"/>
                  </a:lnTo>
                  <a:lnTo>
                    <a:pt x="499491" y="85486"/>
                  </a:lnTo>
                  <a:lnTo>
                    <a:pt x="528742" y="119493"/>
                  </a:lnTo>
                  <a:lnTo>
                    <a:pt x="552544" y="157734"/>
                  </a:lnTo>
                  <a:lnTo>
                    <a:pt x="570292" y="199607"/>
                  </a:lnTo>
                  <a:lnTo>
                    <a:pt x="581384" y="244511"/>
                  </a:lnTo>
                  <a:lnTo>
                    <a:pt x="585216" y="291845"/>
                  </a:lnTo>
                  <a:lnTo>
                    <a:pt x="581384" y="339180"/>
                  </a:lnTo>
                  <a:lnTo>
                    <a:pt x="570292" y="384084"/>
                  </a:lnTo>
                  <a:lnTo>
                    <a:pt x="552544" y="425957"/>
                  </a:lnTo>
                  <a:lnTo>
                    <a:pt x="528742" y="464198"/>
                  </a:lnTo>
                  <a:lnTo>
                    <a:pt x="499491" y="498205"/>
                  </a:lnTo>
                  <a:lnTo>
                    <a:pt x="465393" y="527377"/>
                  </a:lnTo>
                  <a:lnTo>
                    <a:pt x="427052" y="551113"/>
                  </a:lnTo>
                  <a:lnTo>
                    <a:pt x="385072" y="568811"/>
                  </a:lnTo>
                  <a:lnTo>
                    <a:pt x="340056" y="579871"/>
                  </a:lnTo>
                  <a:lnTo>
                    <a:pt x="292607" y="583691"/>
                  </a:lnTo>
                  <a:lnTo>
                    <a:pt x="245159" y="579871"/>
                  </a:lnTo>
                  <a:lnTo>
                    <a:pt x="200143" y="568811"/>
                  </a:lnTo>
                  <a:lnTo>
                    <a:pt x="158163" y="551113"/>
                  </a:lnTo>
                  <a:lnTo>
                    <a:pt x="119822" y="527377"/>
                  </a:lnTo>
                  <a:lnTo>
                    <a:pt x="85724" y="498205"/>
                  </a:lnTo>
                  <a:lnTo>
                    <a:pt x="56473" y="464198"/>
                  </a:lnTo>
                  <a:lnTo>
                    <a:pt x="32671" y="425957"/>
                  </a:lnTo>
                  <a:lnTo>
                    <a:pt x="14923" y="384084"/>
                  </a:lnTo>
                  <a:lnTo>
                    <a:pt x="3831" y="339180"/>
                  </a:lnTo>
                  <a:lnTo>
                    <a:pt x="0" y="29184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254620" y="2711958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21208" y="3444240"/>
            <a:ext cx="641985" cy="641985"/>
            <a:chOff x="521208" y="3444240"/>
            <a:chExt cx="641985" cy="641985"/>
          </a:xfrm>
        </p:grpSpPr>
        <p:sp>
          <p:nvSpPr>
            <p:cNvPr id="21" name="object 21" descr=""/>
            <p:cNvSpPr/>
            <p:nvPr/>
          </p:nvSpPr>
          <p:spPr>
            <a:xfrm>
              <a:off x="550164" y="3473196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50164" y="3473196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751433" y="3605529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18159" y="4820411"/>
            <a:ext cx="641985" cy="641985"/>
            <a:chOff x="518159" y="4820411"/>
            <a:chExt cx="641985" cy="641985"/>
          </a:xfrm>
        </p:grpSpPr>
        <p:sp>
          <p:nvSpPr>
            <p:cNvPr id="25" name="object 25" descr=""/>
            <p:cNvSpPr/>
            <p:nvPr/>
          </p:nvSpPr>
          <p:spPr>
            <a:xfrm>
              <a:off x="547115" y="4849367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6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6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47115" y="4849367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6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6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676757" y="4981447"/>
            <a:ext cx="330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11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072883" y="3950208"/>
            <a:ext cx="641985" cy="641985"/>
            <a:chOff x="7072883" y="3950208"/>
            <a:chExt cx="641985" cy="641985"/>
          </a:xfrm>
        </p:grpSpPr>
        <p:sp>
          <p:nvSpPr>
            <p:cNvPr id="29" name="object 29" descr=""/>
            <p:cNvSpPr/>
            <p:nvPr/>
          </p:nvSpPr>
          <p:spPr>
            <a:xfrm>
              <a:off x="7101839" y="3979164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2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101839" y="3979164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6"/>
                  </a:lnTo>
                  <a:lnTo>
                    <a:pt x="579871" y="339180"/>
                  </a:lnTo>
                  <a:lnTo>
                    <a:pt x="568811" y="384084"/>
                  </a:lnTo>
                  <a:lnTo>
                    <a:pt x="551113" y="425957"/>
                  </a:lnTo>
                  <a:lnTo>
                    <a:pt x="527377" y="464198"/>
                  </a:lnTo>
                  <a:lnTo>
                    <a:pt x="498205" y="498205"/>
                  </a:lnTo>
                  <a:lnTo>
                    <a:pt x="464198" y="527377"/>
                  </a:lnTo>
                  <a:lnTo>
                    <a:pt x="425957" y="551113"/>
                  </a:lnTo>
                  <a:lnTo>
                    <a:pt x="384084" y="568811"/>
                  </a:lnTo>
                  <a:lnTo>
                    <a:pt x="339180" y="579871"/>
                  </a:lnTo>
                  <a:lnTo>
                    <a:pt x="291845" y="583692"/>
                  </a:lnTo>
                  <a:lnTo>
                    <a:pt x="244511" y="579871"/>
                  </a:lnTo>
                  <a:lnTo>
                    <a:pt x="199607" y="568811"/>
                  </a:lnTo>
                  <a:lnTo>
                    <a:pt x="157734" y="551113"/>
                  </a:lnTo>
                  <a:lnTo>
                    <a:pt x="119493" y="527377"/>
                  </a:lnTo>
                  <a:lnTo>
                    <a:pt x="85486" y="498205"/>
                  </a:lnTo>
                  <a:lnTo>
                    <a:pt x="56314" y="464198"/>
                  </a:lnTo>
                  <a:lnTo>
                    <a:pt x="32578" y="425957"/>
                  </a:lnTo>
                  <a:lnTo>
                    <a:pt x="14880" y="384084"/>
                  </a:lnTo>
                  <a:lnTo>
                    <a:pt x="3820" y="339180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7223506" y="4110990"/>
            <a:ext cx="3302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>
                <a:solidFill>
                  <a:srgbClr val="FFFFFF"/>
                </a:solidFill>
                <a:latin typeface="Arial Black"/>
                <a:cs typeface="Arial Black"/>
              </a:rPr>
              <a:t>10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895725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ЗАДАЧА</a:t>
            </a:r>
            <a:r>
              <a:rPr dirty="0" spc="-5"/>
              <a:t> </a:t>
            </a:r>
            <a:r>
              <a:rPr dirty="0" spc="-50"/>
              <a:t>5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914650" y="4856226"/>
            <a:ext cx="634809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58165" marR="5080" indent="-546100">
              <a:lnSpc>
                <a:spcPct val="12000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Развитие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социального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обслуживания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для</a:t>
            </a:r>
            <a:r>
              <a:rPr dirty="0" sz="1800" spc="-6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обеспечения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достойного</a:t>
            </a:r>
            <a:r>
              <a:rPr dirty="0" sz="1800" spc="-6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качества</a:t>
            </a:r>
            <a:r>
              <a:rPr dirty="0" sz="1800" spc="-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жизни</a:t>
            </a:r>
            <a:r>
              <a:rPr dirty="0" sz="1800" spc="-7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пожилых</a:t>
            </a:r>
            <a:r>
              <a:rPr dirty="0" sz="1800" spc="-8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граждан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1391" y="2043683"/>
            <a:ext cx="2100071" cy="231343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261110" y="4538929"/>
            <a:ext cx="3684270" cy="11474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ts val="1825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переход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определение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нуждаемости</a:t>
            </a:r>
            <a:endParaRPr sz="1600">
              <a:latin typeface="Arial"/>
              <a:cs typeface="Arial"/>
            </a:endParaRPr>
          </a:p>
          <a:p>
            <a:pPr marL="12700" marR="617855">
              <a:lnSpc>
                <a:spcPts val="1730"/>
              </a:lnSpc>
              <a:spcBef>
                <a:spcPts val="12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социальных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услугах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исходя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из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индивидуальных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потребностей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605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возможностей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их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825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семей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dirty="0" spc="-15"/>
              <a:t> </a:t>
            </a:r>
            <a:r>
              <a:rPr dirty="0" spc="-10"/>
              <a:t>ДЕЛАЕМ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310766" y="2071497"/>
            <a:ext cx="3262629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стационар-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замещающих технологий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оказания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социальных услуг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02067" y="2648838"/>
            <a:ext cx="346773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внедрение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выявительного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принципа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оказания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социальной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поддержки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одиноким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пожилым</a:t>
            </a:r>
            <a:r>
              <a:rPr dirty="0" sz="1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гражданам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10766" y="3211829"/>
            <a:ext cx="3075305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совершенствование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механизма государственной</a:t>
            </a:r>
            <a:r>
              <a:rPr dirty="0" sz="16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поддержки осуществления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неформального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ухода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за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пожилыми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гражданами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02067" y="3995369"/>
            <a:ext cx="3158490" cy="757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внедрение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моделей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социального обслуживания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когнитивными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нарушениями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071871" y="2601467"/>
            <a:ext cx="1877695" cy="2663825"/>
            <a:chOff x="5071871" y="2601467"/>
            <a:chExt cx="1877695" cy="2663825"/>
          </a:xfrm>
        </p:grpSpPr>
        <p:sp>
          <p:nvSpPr>
            <p:cNvPr id="10" name="object 10" descr=""/>
            <p:cNvSpPr/>
            <p:nvPr/>
          </p:nvSpPr>
          <p:spPr>
            <a:xfrm>
              <a:off x="5090921" y="2620517"/>
              <a:ext cx="1839595" cy="1470025"/>
            </a:xfrm>
            <a:custGeom>
              <a:avLst/>
              <a:gdLst/>
              <a:ahLst/>
              <a:cxnLst/>
              <a:rect l="l" t="t" r="r" b="b"/>
              <a:pathLst>
                <a:path w="1839595" h="1470025">
                  <a:moveTo>
                    <a:pt x="50291" y="0"/>
                  </a:moveTo>
                  <a:lnTo>
                    <a:pt x="1831594" y="383794"/>
                  </a:lnTo>
                </a:path>
                <a:path w="1839595" h="1470025">
                  <a:moveTo>
                    <a:pt x="0" y="948055"/>
                  </a:moveTo>
                  <a:lnTo>
                    <a:pt x="1839086" y="408432"/>
                  </a:lnTo>
                </a:path>
                <a:path w="1839595" h="1470025">
                  <a:moveTo>
                    <a:pt x="50291" y="972312"/>
                  </a:moveTo>
                  <a:lnTo>
                    <a:pt x="1790573" y="1470025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183758" y="4779898"/>
              <a:ext cx="1724025" cy="485775"/>
            </a:xfrm>
            <a:custGeom>
              <a:avLst/>
              <a:gdLst/>
              <a:ahLst/>
              <a:cxnLst/>
              <a:rect l="l" t="t" r="r" b="b"/>
              <a:pathLst>
                <a:path w="1724025" h="485775">
                  <a:moveTo>
                    <a:pt x="9398" y="0"/>
                  </a:moveTo>
                  <a:lnTo>
                    <a:pt x="0" y="36830"/>
                  </a:lnTo>
                  <a:lnTo>
                    <a:pt x="110743" y="65150"/>
                  </a:lnTo>
                  <a:lnTo>
                    <a:pt x="120141" y="28320"/>
                  </a:lnTo>
                  <a:lnTo>
                    <a:pt x="9398" y="0"/>
                  </a:lnTo>
                  <a:close/>
                </a:path>
                <a:path w="1724025" h="485775">
                  <a:moveTo>
                    <a:pt x="157099" y="37718"/>
                  </a:moveTo>
                  <a:lnTo>
                    <a:pt x="147574" y="74675"/>
                  </a:lnTo>
                  <a:lnTo>
                    <a:pt x="258317" y="102996"/>
                  </a:lnTo>
                  <a:lnTo>
                    <a:pt x="267842" y="66039"/>
                  </a:lnTo>
                  <a:lnTo>
                    <a:pt x="157099" y="37718"/>
                  </a:lnTo>
                  <a:close/>
                </a:path>
                <a:path w="1724025" h="485775">
                  <a:moveTo>
                    <a:pt x="304673" y="75564"/>
                  </a:moveTo>
                  <a:lnTo>
                    <a:pt x="295275" y="112394"/>
                  </a:lnTo>
                  <a:lnTo>
                    <a:pt x="406018" y="140715"/>
                  </a:lnTo>
                  <a:lnTo>
                    <a:pt x="415416" y="103886"/>
                  </a:lnTo>
                  <a:lnTo>
                    <a:pt x="304673" y="75564"/>
                  </a:lnTo>
                  <a:close/>
                </a:path>
                <a:path w="1724025" h="485775">
                  <a:moveTo>
                    <a:pt x="452374" y="113283"/>
                  </a:moveTo>
                  <a:lnTo>
                    <a:pt x="442849" y="150240"/>
                  </a:lnTo>
                  <a:lnTo>
                    <a:pt x="553592" y="178562"/>
                  </a:lnTo>
                  <a:lnTo>
                    <a:pt x="563117" y="141605"/>
                  </a:lnTo>
                  <a:lnTo>
                    <a:pt x="452374" y="113283"/>
                  </a:lnTo>
                  <a:close/>
                </a:path>
                <a:path w="1724025" h="485775">
                  <a:moveTo>
                    <a:pt x="599948" y="151130"/>
                  </a:moveTo>
                  <a:lnTo>
                    <a:pt x="590550" y="187959"/>
                  </a:lnTo>
                  <a:lnTo>
                    <a:pt x="701293" y="216281"/>
                  </a:lnTo>
                  <a:lnTo>
                    <a:pt x="710691" y="179450"/>
                  </a:lnTo>
                  <a:lnTo>
                    <a:pt x="599948" y="151130"/>
                  </a:lnTo>
                  <a:close/>
                </a:path>
                <a:path w="1724025" h="485775">
                  <a:moveTo>
                    <a:pt x="747649" y="188849"/>
                  </a:moveTo>
                  <a:lnTo>
                    <a:pt x="738251" y="225806"/>
                  </a:lnTo>
                  <a:lnTo>
                    <a:pt x="848867" y="254126"/>
                  </a:lnTo>
                  <a:lnTo>
                    <a:pt x="858392" y="217169"/>
                  </a:lnTo>
                  <a:lnTo>
                    <a:pt x="747649" y="188849"/>
                  </a:lnTo>
                  <a:close/>
                </a:path>
                <a:path w="1724025" h="485775">
                  <a:moveTo>
                    <a:pt x="895223" y="226694"/>
                  </a:moveTo>
                  <a:lnTo>
                    <a:pt x="885825" y="263525"/>
                  </a:lnTo>
                  <a:lnTo>
                    <a:pt x="996568" y="291845"/>
                  </a:lnTo>
                  <a:lnTo>
                    <a:pt x="1005966" y="255015"/>
                  </a:lnTo>
                  <a:lnTo>
                    <a:pt x="895223" y="226694"/>
                  </a:lnTo>
                  <a:close/>
                </a:path>
                <a:path w="1724025" h="485775">
                  <a:moveTo>
                    <a:pt x="1042924" y="264413"/>
                  </a:moveTo>
                  <a:lnTo>
                    <a:pt x="1033526" y="301370"/>
                  </a:lnTo>
                  <a:lnTo>
                    <a:pt x="1144142" y="329692"/>
                  </a:lnTo>
                  <a:lnTo>
                    <a:pt x="1153667" y="292734"/>
                  </a:lnTo>
                  <a:lnTo>
                    <a:pt x="1042924" y="264413"/>
                  </a:lnTo>
                  <a:close/>
                </a:path>
                <a:path w="1724025" h="485775">
                  <a:moveTo>
                    <a:pt x="1190625" y="302259"/>
                  </a:moveTo>
                  <a:lnTo>
                    <a:pt x="1181100" y="339089"/>
                  </a:lnTo>
                  <a:lnTo>
                    <a:pt x="1291843" y="367411"/>
                  </a:lnTo>
                  <a:lnTo>
                    <a:pt x="1301241" y="330581"/>
                  </a:lnTo>
                  <a:lnTo>
                    <a:pt x="1190625" y="302259"/>
                  </a:lnTo>
                  <a:close/>
                </a:path>
                <a:path w="1724025" h="485775">
                  <a:moveTo>
                    <a:pt x="1338198" y="339978"/>
                  </a:moveTo>
                  <a:lnTo>
                    <a:pt x="1328800" y="376936"/>
                  </a:lnTo>
                  <a:lnTo>
                    <a:pt x="1439544" y="405256"/>
                  </a:lnTo>
                  <a:lnTo>
                    <a:pt x="1448942" y="368300"/>
                  </a:lnTo>
                  <a:lnTo>
                    <a:pt x="1338198" y="339978"/>
                  </a:lnTo>
                  <a:close/>
                </a:path>
                <a:path w="1724025" h="485775">
                  <a:moveTo>
                    <a:pt x="1485899" y="377698"/>
                  </a:moveTo>
                  <a:lnTo>
                    <a:pt x="1476374" y="414655"/>
                  </a:lnTo>
                  <a:lnTo>
                    <a:pt x="1587118" y="442975"/>
                  </a:lnTo>
                  <a:lnTo>
                    <a:pt x="1596516" y="406145"/>
                  </a:lnTo>
                  <a:lnTo>
                    <a:pt x="1485899" y="377698"/>
                  </a:lnTo>
                  <a:close/>
                </a:path>
                <a:path w="1724025" h="485775">
                  <a:moveTo>
                    <a:pt x="1627250" y="374650"/>
                  </a:moveTo>
                  <a:lnTo>
                    <a:pt x="1598930" y="485394"/>
                  </a:lnTo>
                  <a:lnTo>
                    <a:pt x="1723770" y="458342"/>
                  </a:lnTo>
                  <a:lnTo>
                    <a:pt x="1717765" y="453135"/>
                  </a:lnTo>
                  <a:lnTo>
                    <a:pt x="1626869" y="453135"/>
                  </a:lnTo>
                  <a:lnTo>
                    <a:pt x="1624075" y="452500"/>
                  </a:lnTo>
                  <a:lnTo>
                    <a:pt x="1633473" y="415544"/>
                  </a:lnTo>
                  <a:lnTo>
                    <a:pt x="1674412" y="415544"/>
                  </a:lnTo>
                  <a:lnTo>
                    <a:pt x="1627250" y="374650"/>
                  </a:lnTo>
                  <a:close/>
                </a:path>
                <a:path w="1724025" h="485775">
                  <a:moveTo>
                    <a:pt x="1633473" y="415544"/>
                  </a:moveTo>
                  <a:lnTo>
                    <a:pt x="1624075" y="452500"/>
                  </a:lnTo>
                  <a:lnTo>
                    <a:pt x="1626869" y="453135"/>
                  </a:lnTo>
                  <a:lnTo>
                    <a:pt x="1636267" y="416306"/>
                  </a:lnTo>
                  <a:lnTo>
                    <a:pt x="1633473" y="415544"/>
                  </a:lnTo>
                  <a:close/>
                </a:path>
                <a:path w="1724025" h="485775">
                  <a:moveTo>
                    <a:pt x="1674412" y="415544"/>
                  </a:moveTo>
                  <a:lnTo>
                    <a:pt x="1633473" y="415544"/>
                  </a:lnTo>
                  <a:lnTo>
                    <a:pt x="1636267" y="416306"/>
                  </a:lnTo>
                  <a:lnTo>
                    <a:pt x="1626869" y="453135"/>
                  </a:lnTo>
                  <a:lnTo>
                    <a:pt x="1717765" y="453135"/>
                  </a:lnTo>
                  <a:lnTo>
                    <a:pt x="1674412" y="415544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188457" y="4091177"/>
              <a:ext cx="1596390" cy="707390"/>
            </a:xfrm>
            <a:custGeom>
              <a:avLst/>
              <a:gdLst/>
              <a:ahLst/>
              <a:cxnLst/>
              <a:rect l="l" t="t" r="r" b="b"/>
              <a:pathLst>
                <a:path w="1596390" h="707389">
                  <a:moveTo>
                    <a:pt x="0" y="707136"/>
                  </a:moveTo>
                  <a:lnTo>
                    <a:pt x="1596263" y="0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521208" y="2055876"/>
            <a:ext cx="641985" cy="641985"/>
            <a:chOff x="521208" y="2055876"/>
            <a:chExt cx="641985" cy="641985"/>
          </a:xfrm>
        </p:grpSpPr>
        <p:sp>
          <p:nvSpPr>
            <p:cNvPr id="14" name="object 14" descr=""/>
            <p:cNvSpPr/>
            <p:nvPr/>
          </p:nvSpPr>
          <p:spPr>
            <a:xfrm>
              <a:off x="550164" y="2084832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50164" y="2084832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51433" y="2216277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022592" y="2633472"/>
            <a:ext cx="643255" cy="643255"/>
            <a:chOff x="7022592" y="2633472"/>
            <a:chExt cx="643255" cy="643255"/>
          </a:xfrm>
        </p:grpSpPr>
        <p:sp>
          <p:nvSpPr>
            <p:cNvPr id="18" name="object 18" descr=""/>
            <p:cNvSpPr/>
            <p:nvPr/>
          </p:nvSpPr>
          <p:spPr>
            <a:xfrm>
              <a:off x="7051548" y="2662428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292607" y="0"/>
                  </a:moveTo>
                  <a:lnTo>
                    <a:pt x="245159" y="3831"/>
                  </a:lnTo>
                  <a:lnTo>
                    <a:pt x="200143" y="14923"/>
                  </a:lnTo>
                  <a:lnTo>
                    <a:pt x="158163" y="32671"/>
                  </a:lnTo>
                  <a:lnTo>
                    <a:pt x="119822" y="56473"/>
                  </a:lnTo>
                  <a:lnTo>
                    <a:pt x="85725" y="85725"/>
                  </a:lnTo>
                  <a:lnTo>
                    <a:pt x="56473" y="119822"/>
                  </a:lnTo>
                  <a:lnTo>
                    <a:pt x="32671" y="158163"/>
                  </a:lnTo>
                  <a:lnTo>
                    <a:pt x="14923" y="200143"/>
                  </a:lnTo>
                  <a:lnTo>
                    <a:pt x="3831" y="245159"/>
                  </a:lnTo>
                  <a:lnTo>
                    <a:pt x="0" y="292608"/>
                  </a:lnTo>
                  <a:lnTo>
                    <a:pt x="3831" y="340056"/>
                  </a:lnTo>
                  <a:lnTo>
                    <a:pt x="14923" y="385072"/>
                  </a:lnTo>
                  <a:lnTo>
                    <a:pt x="32671" y="427052"/>
                  </a:lnTo>
                  <a:lnTo>
                    <a:pt x="56473" y="465393"/>
                  </a:lnTo>
                  <a:lnTo>
                    <a:pt x="85724" y="499491"/>
                  </a:lnTo>
                  <a:lnTo>
                    <a:pt x="119822" y="528742"/>
                  </a:lnTo>
                  <a:lnTo>
                    <a:pt x="158163" y="552544"/>
                  </a:lnTo>
                  <a:lnTo>
                    <a:pt x="200143" y="570292"/>
                  </a:lnTo>
                  <a:lnTo>
                    <a:pt x="245159" y="581384"/>
                  </a:lnTo>
                  <a:lnTo>
                    <a:pt x="292607" y="585216"/>
                  </a:lnTo>
                  <a:lnTo>
                    <a:pt x="340056" y="581384"/>
                  </a:lnTo>
                  <a:lnTo>
                    <a:pt x="385072" y="570292"/>
                  </a:lnTo>
                  <a:lnTo>
                    <a:pt x="427052" y="552544"/>
                  </a:lnTo>
                  <a:lnTo>
                    <a:pt x="465393" y="528742"/>
                  </a:lnTo>
                  <a:lnTo>
                    <a:pt x="499491" y="499491"/>
                  </a:lnTo>
                  <a:lnTo>
                    <a:pt x="528742" y="465393"/>
                  </a:lnTo>
                  <a:lnTo>
                    <a:pt x="552544" y="427052"/>
                  </a:lnTo>
                  <a:lnTo>
                    <a:pt x="570292" y="385072"/>
                  </a:lnTo>
                  <a:lnTo>
                    <a:pt x="581384" y="340056"/>
                  </a:lnTo>
                  <a:lnTo>
                    <a:pt x="585216" y="292608"/>
                  </a:lnTo>
                  <a:lnTo>
                    <a:pt x="581384" y="245159"/>
                  </a:lnTo>
                  <a:lnTo>
                    <a:pt x="570292" y="200143"/>
                  </a:lnTo>
                  <a:lnTo>
                    <a:pt x="552544" y="158163"/>
                  </a:lnTo>
                  <a:lnTo>
                    <a:pt x="528742" y="119822"/>
                  </a:lnTo>
                  <a:lnTo>
                    <a:pt x="499491" y="85725"/>
                  </a:lnTo>
                  <a:lnTo>
                    <a:pt x="465393" y="56473"/>
                  </a:lnTo>
                  <a:lnTo>
                    <a:pt x="427052" y="32671"/>
                  </a:lnTo>
                  <a:lnTo>
                    <a:pt x="385072" y="14923"/>
                  </a:lnTo>
                  <a:lnTo>
                    <a:pt x="340056" y="3831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051548" y="2662428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0" y="292608"/>
                  </a:moveTo>
                  <a:lnTo>
                    <a:pt x="3831" y="245159"/>
                  </a:lnTo>
                  <a:lnTo>
                    <a:pt x="14923" y="200143"/>
                  </a:lnTo>
                  <a:lnTo>
                    <a:pt x="32671" y="158163"/>
                  </a:lnTo>
                  <a:lnTo>
                    <a:pt x="56473" y="119822"/>
                  </a:lnTo>
                  <a:lnTo>
                    <a:pt x="85725" y="85725"/>
                  </a:lnTo>
                  <a:lnTo>
                    <a:pt x="119822" y="56473"/>
                  </a:lnTo>
                  <a:lnTo>
                    <a:pt x="158163" y="32671"/>
                  </a:lnTo>
                  <a:lnTo>
                    <a:pt x="200143" y="14923"/>
                  </a:lnTo>
                  <a:lnTo>
                    <a:pt x="245159" y="3831"/>
                  </a:lnTo>
                  <a:lnTo>
                    <a:pt x="292607" y="0"/>
                  </a:lnTo>
                  <a:lnTo>
                    <a:pt x="340056" y="3831"/>
                  </a:lnTo>
                  <a:lnTo>
                    <a:pt x="385072" y="14923"/>
                  </a:lnTo>
                  <a:lnTo>
                    <a:pt x="427052" y="32671"/>
                  </a:lnTo>
                  <a:lnTo>
                    <a:pt x="465393" y="56473"/>
                  </a:lnTo>
                  <a:lnTo>
                    <a:pt x="499491" y="85725"/>
                  </a:lnTo>
                  <a:lnTo>
                    <a:pt x="528742" y="119822"/>
                  </a:lnTo>
                  <a:lnTo>
                    <a:pt x="552544" y="158163"/>
                  </a:lnTo>
                  <a:lnTo>
                    <a:pt x="570292" y="200143"/>
                  </a:lnTo>
                  <a:lnTo>
                    <a:pt x="581384" y="245159"/>
                  </a:lnTo>
                  <a:lnTo>
                    <a:pt x="585216" y="292608"/>
                  </a:lnTo>
                  <a:lnTo>
                    <a:pt x="581384" y="340056"/>
                  </a:lnTo>
                  <a:lnTo>
                    <a:pt x="570292" y="385072"/>
                  </a:lnTo>
                  <a:lnTo>
                    <a:pt x="552544" y="427052"/>
                  </a:lnTo>
                  <a:lnTo>
                    <a:pt x="528742" y="465393"/>
                  </a:lnTo>
                  <a:lnTo>
                    <a:pt x="499491" y="499491"/>
                  </a:lnTo>
                  <a:lnTo>
                    <a:pt x="465393" y="528742"/>
                  </a:lnTo>
                  <a:lnTo>
                    <a:pt x="427052" y="552544"/>
                  </a:lnTo>
                  <a:lnTo>
                    <a:pt x="385072" y="570292"/>
                  </a:lnTo>
                  <a:lnTo>
                    <a:pt x="340056" y="581384"/>
                  </a:lnTo>
                  <a:lnTo>
                    <a:pt x="292607" y="585216"/>
                  </a:lnTo>
                  <a:lnTo>
                    <a:pt x="245159" y="581384"/>
                  </a:lnTo>
                  <a:lnTo>
                    <a:pt x="200143" y="570292"/>
                  </a:lnTo>
                  <a:lnTo>
                    <a:pt x="158163" y="552544"/>
                  </a:lnTo>
                  <a:lnTo>
                    <a:pt x="119822" y="528742"/>
                  </a:lnTo>
                  <a:lnTo>
                    <a:pt x="85724" y="499491"/>
                  </a:lnTo>
                  <a:lnTo>
                    <a:pt x="56473" y="465393"/>
                  </a:lnTo>
                  <a:lnTo>
                    <a:pt x="32671" y="427052"/>
                  </a:lnTo>
                  <a:lnTo>
                    <a:pt x="14923" y="385072"/>
                  </a:lnTo>
                  <a:lnTo>
                    <a:pt x="3831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254620" y="2794761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21208" y="3212592"/>
            <a:ext cx="641985" cy="643255"/>
            <a:chOff x="521208" y="3212592"/>
            <a:chExt cx="641985" cy="643255"/>
          </a:xfrm>
        </p:grpSpPr>
        <p:sp>
          <p:nvSpPr>
            <p:cNvPr id="22" name="object 22" descr=""/>
            <p:cNvSpPr/>
            <p:nvPr/>
          </p:nvSpPr>
          <p:spPr>
            <a:xfrm>
              <a:off x="550164" y="3241548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5" y="0"/>
                  </a:moveTo>
                  <a:lnTo>
                    <a:pt x="244505" y="3831"/>
                  </a:lnTo>
                  <a:lnTo>
                    <a:pt x="199597" y="14923"/>
                  </a:lnTo>
                  <a:lnTo>
                    <a:pt x="157723" y="32671"/>
                  </a:lnTo>
                  <a:lnTo>
                    <a:pt x="119482" y="56473"/>
                  </a:lnTo>
                  <a:lnTo>
                    <a:pt x="85477" y="85724"/>
                  </a:lnTo>
                  <a:lnTo>
                    <a:pt x="56307" y="119822"/>
                  </a:lnTo>
                  <a:lnTo>
                    <a:pt x="32574" y="158163"/>
                  </a:lnTo>
                  <a:lnTo>
                    <a:pt x="14877" y="200143"/>
                  </a:lnTo>
                  <a:lnTo>
                    <a:pt x="3819" y="245159"/>
                  </a:lnTo>
                  <a:lnTo>
                    <a:pt x="0" y="292607"/>
                  </a:lnTo>
                  <a:lnTo>
                    <a:pt x="3819" y="340056"/>
                  </a:lnTo>
                  <a:lnTo>
                    <a:pt x="14877" y="385072"/>
                  </a:lnTo>
                  <a:lnTo>
                    <a:pt x="32574" y="427052"/>
                  </a:lnTo>
                  <a:lnTo>
                    <a:pt x="56307" y="465393"/>
                  </a:lnTo>
                  <a:lnTo>
                    <a:pt x="85477" y="499490"/>
                  </a:lnTo>
                  <a:lnTo>
                    <a:pt x="119482" y="528742"/>
                  </a:lnTo>
                  <a:lnTo>
                    <a:pt x="157723" y="552544"/>
                  </a:lnTo>
                  <a:lnTo>
                    <a:pt x="199597" y="570292"/>
                  </a:lnTo>
                  <a:lnTo>
                    <a:pt x="244505" y="581384"/>
                  </a:lnTo>
                  <a:lnTo>
                    <a:pt x="291845" y="585215"/>
                  </a:lnTo>
                  <a:lnTo>
                    <a:pt x="339183" y="581384"/>
                  </a:lnTo>
                  <a:lnTo>
                    <a:pt x="384089" y="570292"/>
                  </a:lnTo>
                  <a:lnTo>
                    <a:pt x="425963" y="552544"/>
                  </a:lnTo>
                  <a:lnTo>
                    <a:pt x="464203" y="528742"/>
                  </a:lnTo>
                  <a:lnTo>
                    <a:pt x="498209" y="499490"/>
                  </a:lnTo>
                  <a:lnTo>
                    <a:pt x="527380" y="465393"/>
                  </a:lnTo>
                  <a:lnTo>
                    <a:pt x="551115" y="427052"/>
                  </a:lnTo>
                  <a:lnTo>
                    <a:pt x="568812" y="385072"/>
                  </a:lnTo>
                  <a:lnTo>
                    <a:pt x="579872" y="340056"/>
                  </a:lnTo>
                  <a:lnTo>
                    <a:pt x="583692" y="292607"/>
                  </a:lnTo>
                  <a:lnTo>
                    <a:pt x="579872" y="245159"/>
                  </a:lnTo>
                  <a:lnTo>
                    <a:pt x="568812" y="200143"/>
                  </a:lnTo>
                  <a:lnTo>
                    <a:pt x="551115" y="158163"/>
                  </a:lnTo>
                  <a:lnTo>
                    <a:pt x="527380" y="119822"/>
                  </a:lnTo>
                  <a:lnTo>
                    <a:pt x="498209" y="85724"/>
                  </a:lnTo>
                  <a:lnTo>
                    <a:pt x="464203" y="56473"/>
                  </a:lnTo>
                  <a:lnTo>
                    <a:pt x="425963" y="32671"/>
                  </a:lnTo>
                  <a:lnTo>
                    <a:pt x="384089" y="14923"/>
                  </a:lnTo>
                  <a:lnTo>
                    <a:pt x="339183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550164" y="3241548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7"/>
                  </a:moveTo>
                  <a:lnTo>
                    <a:pt x="3819" y="245159"/>
                  </a:lnTo>
                  <a:lnTo>
                    <a:pt x="14877" y="200143"/>
                  </a:lnTo>
                  <a:lnTo>
                    <a:pt x="32574" y="158163"/>
                  </a:lnTo>
                  <a:lnTo>
                    <a:pt x="56307" y="119822"/>
                  </a:lnTo>
                  <a:lnTo>
                    <a:pt x="85477" y="85724"/>
                  </a:lnTo>
                  <a:lnTo>
                    <a:pt x="119482" y="56473"/>
                  </a:lnTo>
                  <a:lnTo>
                    <a:pt x="157723" y="32671"/>
                  </a:lnTo>
                  <a:lnTo>
                    <a:pt x="199597" y="14923"/>
                  </a:lnTo>
                  <a:lnTo>
                    <a:pt x="244505" y="3831"/>
                  </a:lnTo>
                  <a:lnTo>
                    <a:pt x="291845" y="0"/>
                  </a:lnTo>
                  <a:lnTo>
                    <a:pt x="339183" y="3831"/>
                  </a:lnTo>
                  <a:lnTo>
                    <a:pt x="384089" y="14923"/>
                  </a:lnTo>
                  <a:lnTo>
                    <a:pt x="425963" y="32671"/>
                  </a:lnTo>
                  <a:lnTo>
                    <a:pt x="464203" y="56473"/>
                  </a:lnTo>
                  <a:lnTo>
                    <a:pt x="498209" y="85724"/>
                  </a:lnTo>
                  <a:lnTo>
                    <a:pt x="527380" y="119822"/>
                  </a:lnTo>
                  <a:lnTo>
                    <a:pt x="551115" y="158163"/>
                  </a:lnTo>
                  <a:lnTo>
                    <a:pt x="568812" y="200143"/>
                  </a:lnTo>
                  <a:lnTo>
                    <a:pt x="579872" y="245159"/>
                  </a:lnTo>
                  <a:lnTo>
                    <a:pt x="583692" y="292607"/>
                  </a:lnTo>
                  <a:lnTo>
                    <a:pt x="579872" y="340056"/>
                  </a:lnTo>
                  <a:lnTo>
                    <a:pt x="568812" y="385072"/>
                  </a:lnTo>
                  <a:lnTo>
                    <a:pt x="551115" y="427052"/>
                  </a:lnTo>
                  <a:lnTo>
                    <a:pt x="527380" y="465393"/>
                  </a:lnTo>
                  <a:lnTo>
                    <a:pt x="498209" y="499490"/>
                  </a:lnTo>
                  <a:lnTo>
                    <a:pt x="464203" y="528742"/>
                  </a:lnTo>
                  <a:lnTo>
                    <a:pt x="425963" y="552544"/>
                  </a:lnTo>
                  <a:lnTo>
                    <a:pt x="384089" y="570292"/>
                  </a:lnTo>
                  <a:lnTo>
                    <a:pt x="339183" y="581384"/>
                  </a:lnTo>
                  <a:lnTo>
                    <a:pt x="291845" y="585215"/>
                  </a:lnTo>
                  <a:lnTo>
                    <a:pt x="244505" y="581384"/>
                  </a:lnTo>
                  <a:lnTo>
                    <a:pt x="199597" y="570292"/>
                  </a:lnTo>
                  <a:lnTo>
                    <a:pt x="157723" y="552544"/>
                  </a:lnTo>
                  <a:lnTo>
                    <a:pt x="119482" y="528742"/>
                  </a:lnTo>
                  <a:lnTo>
                    <a:pt x="85477" y="499490"/>
                  </a:lnTo>
                  <a:lnTo>
                    <a:pt x="56307" y="465393"/>
                  </a:lnTo>
                  <a:lnTo>
                    <a:pt x="32574" y="427052"/>
                  </a:lnTo>
                  <a:lnTo>
                    <a:pt x="14877" y="385072"/>
                  </a:lnTo>
                  <a:lnTo>
                    <a:pt x="3819" y="340056"/>
                  </a:lnTo>
                  <a:lnTo>
                    <a:pt x="0" y="292607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4" name="object 24" descr=""/>
          <p:cNvSpPr txBox="1"/>
          <p:nvPr/>
        </p:nvSpPr>
        <p:spPr>
          <a:xfrm>
            <a:off x="751433" y="3374517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470916" y="4504944"/>
            <a:ext cx="643255" cy="641985"/>
            <a:chOff x="470916" y="4504944"/>
            <a:chExt cx="643255" cy="641985"/>
          </a:xfrm>
        </p:grpSpPr>
        <p:sp>
          <p:nvSpPr>
            <p:cNvPr id="26" name="object 26" descr=""/>
            <p:cNvSpPr/>
            <p:nvPr/>
          </p:nvSpPr>
          <p:spPr>
            <a:xfrm>
              <a:off x="499872" y="4533900"/>
              <a:ext cx="585470" cy="584200"/>
            </a:xfrm>
            <a:custGeom>
              <a:avLst/>
              <a:gdLst/>
              <a:ahLst/>
              <a:cxnLst/>
              <a:rect l="l" t="t" r="r" b="b"/>
              <a:pathLst>
                <a:path w="585469" h="584200">
                  <a:moveTo>
                    <a:pt x="292608" y="0"/>
                  </a:moveTo>
                  <a:lnTo>
                    <a:pt x="245144" y="3820"/>
                  </a:lnTo>
                  <a:lnTo>
                    <a:pt x="200119" y="14880"/>
                  </a:lnTo>
                  <a:lnTo>
                    <a:pt x="158135" y="32578"/>
                  </a:lnTo>
                  <a:lnTo>
                    <a:pt x="119795" y="56314"/>
                  </a:lnTo>
                  <a:lnTo>
                    <a:pt x="85701" y="85486"/>
                  </a:lnTo>
                  <a:lnTo>
                    <a:pt x="56455" y="119493"/>
                  </a:lnTo>
                  <a:lnTo>
                    <a:pt x="32659" y="157734"/>
                  </a:lnTo>
                  <a:lnTo>
                    <a:pt x="14916" y="199607"/>
                  </a:lnTo>
                  <a:lnTo>
                    <a:pt x="3829" y="244511"/>
                  </a:lnTo>
                  <a:lnTo>
                    <a:pt x="0" y="291845"/>
                  </a:lnTo>
                  <a:lnTo>
                    <a:pt x="3829" y="339180"/>
                  </a:lnTo>
                  <a:lnTo>
                    <a:pt x="14916" y="384084"/>
                  </a:lnTo>
                  <a:lnTo>
                    <a:pt x="32659" y="425957"/>
                  </a:lnTo>
                  <a:lnTo>
                    <a:pt x="56455" y="464198"/>
                  </a:lnTo>
                  <a:lnTo>
                    <a:pt x="85701" y="498205"/>
                  </a:lnTo>
                  <a:lnTo>
                    <a:pt x="119795" y="527377"/>
                  </a:lnTo>
                  <a:lnTo>
                    <a:pt x="158135" y="551113"/>
                  </a:lnTo>
                  <a:lnTo>
                    <a:pt x="200119" y="568811"/>
                  </a:lnTo>
                  <a:lnTo>
                    <a:pt x="245144" y="579871"/>
                  </a:lnTo>
                  <a:lnTo>
                    <a:pt x="292608" y="583692"/>
                  </a:lnTo>
                  <a:lnTo>
                    <a:pt x="340071" y="579871"/>
                  </a:lnTo>
                  <a:lnTo>
                    <a:pt x="385096" y="568811"/>
                  </a:lnTo>
                  <a:lnTo>
                    <a:pt x="427080" y="551113"/>
                  </a:lnTo>
                  <a:lnTo>
                    <a:pt x="465420" y="527377"/>
                  </a:lnTo>
                  <a:lnTo>
                    <a:pt x="499514" y="498205"/>
                  </a:lnTo>
                  <a:lnTo>
                    <a:pt x="528760" y="464198"/>
                  </a:lnTo>
                  <a:lnTo>
                    <a:pt x="552556" y="425957"/>
                  </a:lnTo>
                  <a:lnTo>
                    <a:pt x="570299" y="384084"/>
                  </a:lnTo>
                  <a:lnTo>
                    <a:pt x="581386" y="339180"/>
                  </a:lnTo>
                  <a:lnTo>
                    <a:pt x="585216" y="291845"/>
                  </a:lnTo>
                  <a:lnTo>
                    <a:pt x="581386" y="244511"/>
                  </a:lnTo>
                  <a:lnTo>
                    <a:pt x="570299" y="199607"/>
                  </a:lnTo>
                  <a:lnTo>
                    <a:pt x="552556" y="157734"/>
                  </a:lnTo>
                  <a:lnTo>
                    <a:pt x="528760" y="119493"/>
                  </a:lnTo>
                  <a:lnTo>
                    <a:pt x="499514" y="85486"/>
                  </a:lnTo>
                  <a:lnTo>
                    <a:pt x="465420" y="56314"/>
                  </a:lnTo>
                  <a:lnTo>
                    <a:pt x="427080" y="32578"/>
                  </a:lnTo>
                  <a:lnTo>
                    <a:pt x="385096" y="14880"/>
                  </a:lnTo>
                  <a:lnTo>
                    <a:pt x="340071" y="3820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99872" y="4533900"/>
              <a:ext cx="585470" cy="584200"/>
            </a:xfrm>
            <a:custGeom>
              <a:avLst/>
              <a:gdLst/>
              <a:ahLst/>
              <a:cxnLst/>
              <a:rect l="l" t="t" r="r" b="b"/>
              <a:pathLst>
                <a:path w="585469" h="584200">
                  <a:moveTo>
                    <a:pt x="0" y="291845"/>
                  </a:moveTo>
                  <a:lnTo>
                    <a:pt x="3829" y="244511"/>
                  </a:lnTo>
                  <a:lnTo>
                    <a:pt x="14916" y="199607"/>
                  </a:lnTo>
                  <a:lnTo>
                    <a:pt x="32659" y="157734"/>
                  </a:lnTo>
                  <a:lnTo>
                    <a:pt x="56455" y="119493"/>
                  </a:lnTo>
                  <a:lnTo>
                    <a:pt x="85701" y="85486"/>
                  </a:lnTo>
                  <a:lnTo>
                    <a:pt x="119795" y="56314"/>
                  </a:lnTo>
                  <a:lnTo>
                    <a:pt x="158135" y="32578"/>
                  </a:lnTo>
                  <a:lnTo>
                    <a:pt x="200119" y="14880"/>
                  </a:lnTo>
                  <a:lnTo>
                    <a:pt x="245144" y="3820"/>
                  </a:lnTo>
                  <a:lnTo>
                    <a:pt x="292608" y="0"/>
                  </a:lnTo>
                  <a:lnTo>
                    <a:pt x="340071" y="3820"/>
                  </a:lnTo>
                  <a:lnTo>
                    <a:pt x="385096" y="14880"/>
                  </a:lnTo>
                  <a:lnTo>
                    <a:pt x="427080" y="32578"/>
                  </a:lnTo>
                  <a:lnTo>
                    <a:pt x="465420" y="56314"/>
                  </a:lnTo>
                  <a:lnTo>
                    <a:pt x="499514" y="85486"/>
                  </a:lnTo>
                  <a:lnTo>
                    <a:pt x="528760" y="119493"/>
                  </a:lnTo>
                  <a:lnTo>
                    <a:pt x="552556" y="157734"/>
                  </a:lnTo>
                  <a:lnTo>
                    <a:pt x="570299" y="199607"/>
                  </a:lnTo>
                  <a:lnTo>
                    <a:pt x="581386" y="244511"/>
                  </a:lnTo>
                  <a:lnTo>
                    <a:pt x="585216" y="291845"/>
                  </a:lnTo>
                  <a:lnTo>
                    <a:pt x="581386" y="339180"/>
                  </a:lnTo>
                  <a:lnTo>
                    <a:pt x="570299" y="384084"/>
                  </a:lnTo>
                  <a:lnTo>
                    <a:pt x="552556" y="425957"/>
                  </a:lnTo>
                  <a:lnTo>
                    <a:pt x="528760" y="464198"/>
                  </a:lnTo>
                  <a:lnTo>
                    <a:pt x="499514" y="498205"/>
                  </a:lnTo>
                  <a:lnTo>
                    <a:pt x="465420" y="527377"/>
                  </a:lnTo>
                  <a:lnTo>
                    <a:pt x="427080" y="551113"/>
                  </a:lnTo>
                  <a:lnTo>
                    <a:pt x="385096" y="568811"/>
                  </a:lnTo>
                  <a:lnTo>
                    <a:pt x="340071" y="579871"/>
                  </a:lnTo>
                  <a:lnTo>
                    <a:pt x="292608" y="583692"/>
                  </a:lnTo>
                  <a:lnTo>
                    <a:pt x="245144" y="579871"/>
                  </a:lnTo>
                  <a:lnTo>
                    <a:pt x="200119" y="568811"/>
                  </a:lnTo>
                  <a:lnTo>
                    <a:pt x="158135" y="551113"/>
                  </a:lnTo>
                  <a:lnTo>
                    <a:pt x="119795" y="527377"/>
                  </a:lnTo>
                  <a:lnTo>
                    <a:pt x="85701" y="498205"/>
                  </a:lnTo>
                  <a:lnTo>
                    <a:pt x="56455" y="464198"/>
                  </a:lnTo>
                  <a:lnTo>
                    <a:pt x="32659" y="425957"/>
                  </a:lnTo>
                  <a:lnTo>
                    <a:pt x="14916" y="384084"/>
                  </a:lnTo>
                  <a:lnTo>
                    <a:pt x="3829" y="339180"/>
                  </a:lnTo>
                  <a:lnTo>
                    <a:pt x="0" y="29184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701751" y="4666615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9" name="object 29" descr=""/>
          <p:cNvGrpSpPr/>
          <p:nvPr/>
        </p:nvGrpSpPr>
        <p:grpSpPr>
          <a:xfrm>
            <a:off x="7072883" y="3948684"/>
            <a:ext cx="641985" cy="643255"/>
            <a:chOff x="7072883" y="3948684"/>
            <a:chExt cx="641985" cy="643255"/>
          </a:xfrm>
        </p:grpSpPr>
        <p:sp>
          <p:nvSpPr>
            <p:cNvPr id="30" name="object 30" descr=""/>
            <p:cNvSpPr/>
            <p:nvPr/>
          </p:nvSpPr>
          <p:spPr>
            <a:xfrm>
              <a:off x="7101839" y="3977640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5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8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1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5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0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1" y="292608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5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7101839" y="3977640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8"/>
                  </a:moveTo>
                  <a:lnTo>
                    <a:pt x="3820" y="245159"/>
                  </a:lnTo>
                  <a:lnTo>
                    <a:pt x="14880" y="200143"/>
                  </a:lnTo>
                  <a:lnTo>
                    <a:pt x="32578" y="158163"/>
                  </a:lnTo>
                  <a:lnTo>
                    <a:pt x="56314" y="119822"/>
                  </a:lnTo>
                  <a:lnTo>
                    <a:pt x="85486" y="85725"/>
                  </a:lnTo>
                  <a:lnTo>
                    <a:pt x="119493" y="56473"/>
                  </a:lnTo>
                  <a:lnTo>
                    <a:pt x="157734" y="32671"/>
                  </a:lnTo>
                  <a:lnTo>
                    <a:pt x="199607" y="14923"/>
                  </a:lnTo>
                  <a:lnTo>
                    <a:pt x="244511" y="3831"/>
                  </a:lnTo>
                  <a:lnTo>
                    <a:pt x="291845" y="0"/>
                  </a:lnTo>
                  <a:lnTo>
                    <a:pt x="339180" y="3831"/>
                  </a:lnTo>
                  <a:lnTo>
                    <a:pt x="384084" y="14923"/>
                  </a:lnTo>
                  <a:lnTo>
                    <a:pt x="425957" y="32671"/>
                  </a:lnTo>
                  <a:lnTo>
                    <a:pt x="464198" y="56473"/>
                  </a:lnTo>
                  <a:lnTo>
                    <a:pt x="498205" y="85725"/>
                  </a:lnTo>
                  <a:lnTo>
                    <a:pt x="527377" y="119822"/>
                  </a:lnTo>
                  <a:lnTo>
                    <a:pt x="551113" y="158163"/>
                  </a:lnTo>
                  <a:lnTo>
                    <a:pt x="568811" y="200143"/>
                  </a:lnTo>
                  <a:lnTo>
                    <a:pt x="579871" y="245159"/>
                  </a:lnTo>
                  <a:lnTo>
                    <a:pt x="583691" y="292608"/>
                  </a:lnTo>
                  <a:lnTo>
                    <a:pt x="579871" y="340056"/>
                  </a:lnTo>
                  <a:lnTo>
                    <a:pt x="568811" y="385072"/>
                  </a:lnTo>
                  <a:lnTo>
                    <a:pt x="551113" y="427052"/>
                  </a:lnTo>
                  <a:lnTo>
                    <a:pt x="527377" y="465393"/>
                  </a:lnTo>
                  <a:lnTo>
                    <a:pt x="498205" y="499490"/>
                  </a:lnTo>
                  <a:lnTo>
                    <a:pt x="464198" y="528742"/>
                  </a:lnTo>
                  <a:lnTo>
                    <a:pt x="425957" y="552544"/>
                  </a:lnTo>
                  <a:lnTo>
                    <a:pt x="384084" y="570292"/>
                  </a:lnTo>
                  <a:lnTo>
                    <a:pt x="339180" y="581384"/>
                  </a:lnTo>
                  <a:lnTo>
                    <a:pt x="291845" y="585216"/>
                  </a:lnTo>
                  <a:lnTo>
                    <a:pt x="244511" y="581384"/>
                  </a:lnTo>
                  <a:lnTo>
                    <a:pt x="199607" y="570292"/>
                  </a:lnTo>
                  <a:lnTo>
                    <a:pt x="157734" y="552544"/>
                  </a:lnTo>
                  <a:lnTo>
                    <a:pt x="119493" y="528742"/>
                  </a:lnTo>
                  <a:lnTo>
                    <a:pt x="85486" y="499491"/>
                  </a:lnTo>
                  <a:lnTo>
                    <a:pt x="56314" y="465393"/>
                  </a:lnTo>
                  <a:lnTo>
                    <a:pt x="32578" y="427052"/>
                  </a:lnTo>
                  <a:lnTo>
                    <a:pt x="14880" y="385072"/>
                  </a:lnTo>
                  <a:lnTo>
                    <a:pt x="3820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2" name="object 32" descr=""/>
          <p:cNvSpPr txBox="1"/>
          <p:nvPr/>
        </p:nvSpPr>
        <p:spPr>
          <a:xfrm>
            <a:off x="7304278" y="4110304"/>
            <a:ext cx="178435" cy="3003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888605" y="5142991"/>
            <a:ext cx="292989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механизма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государственного</a:t>
            </a:r>
            <a:r>
              <a:rPr dirty="0" sz="1600" spc="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социального заказа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4" name="object 34" descr=""/>
          <p:cNvGrpSpPr/>
          <p:nvPr/>
        </p:nvGrpSpPr>
        <p:grpSpPr>
          <a:xfrm>
            <a:off x="7072883" y="5096255"/>
            <a:ext cx="641985" cy="641985"/>
            <a:chOff x="7072883" y="5096255"/>
            <a:chExt cx="641985" cy="641985"/>
          </a:xfrm>
        </p:grpSpPr>
        <p:sp>
          <p:nvSpPr>
            <p:cNvPr id="35" name="object 35" descr=""/>
            <p:cNvSpPr/>
            <p:nvPr/>
          </p:nvSpPr>
          <p:spPr>
            <a:xfrm>
              <a:off x="7101839" y="512521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1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7101839" y="512521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6"/>
                  </a:lnTo>
                  <a:lnTo>
                    <a:pt x="579871" y="339180"/>
                  </a:lnTo>
                  <a:lnTo>
                    <a:pt x="568811" y="384084"/>
                  </a:lnTo>
                  <a:lnTo>
                    <a:pt x="551113" y="425957"/>
                  </a:lnTo>
                  <a:lnTo>
                    <a:pt x="527377" y="464198"/>
                  </a:lnTo>
                  <a:lnTo>
                    <a:pt x="498205" y="498205"/>
                  </a:lnTo>
                  <a:lnTo>
                    <a:pt x="464198" y="527377"/>
                  </a:lnTo>
                  <a:lnTo>
                    <a:pt x="425957" y="551113"/>
                  </a:lnTo>
                  <a:lnTo>
                    <a:pt x="384084" y="568811"/>
                  </a:lnTo>
                  <a:lnTo>
                    <a:pt x="339180" y="579871"/>
                  </a:lnTo>
                  <a:lnTo>
                    <a:pt x="291845" y="583691"/>
                  </a:lnTo>
                  <a:lnTo>
                    <a:pt x="244511" y="579871"/>
                  </a:lnTo>
                  <a:lnTo>
                    <a:pt x="199607" y="568811"/>
                  </a:lnTo>
                  <a:lnTo>
                    <a:pt x="157734" y="551113"/>
                  </a:lnTo>
                  <a:lnTo>
                    <a:pt x="119493" y="527377"/>
                  </a:lnTo>
                  <a:lnTo>
                    <a:pt x="85486" y="498205"/>
                  </a:lnTo>
                  <a:lnTo>
                    <a:pt x="56314" y="464198"/>
                  </a:lnTo>
                  <a:lnTo>
                    <a:pt x="32578" y="425957"/>
                  </a:lnTo>
                  <a:lnTo>
                    <a:pt x="14880" y="384084"/>
                  </a:lnTo>
                  <a:lnTo>
                    <a:pt x="3820" y="339180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7" name="object 37" descr=""/>
          <p:cNvSpPr txBox="1"/>
          <p:nvPr/>
        </p:nvSpPr>
        <p:spPr>
          <a:xfrm>
            <a:off x="7304278" y="5257927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895725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ЗАДАЧА</a:t>
            </a:r>
            <a:r>
              <a:rPr dirty="0" spc="-5"/>
              <a:t> </a:t>
            </a:r>
            <a:r>
              <a:rPr dirty="0" spc="-50"/>
              <a:t>6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575941" y="4856226"/>
            <a:ext cx="7041515" cy="683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81380" marR="5080" indent="-869315">
              <a:lnSpc>
                <a:spcPct val="12000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Создание</a:t>
            </a:r>
            <a:r>
              <a:rPr dirty="0" sz="1800" spc="-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адаптированной к</a:t>
            </a:r>
            <a:r>
              <a:rPr dirty="0" sz="180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потребностям пожилых</a:t>
            </a:r>
            <a:r>
              <a:rPr dirty="0" sz="1800" spc="-4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граждан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инфраструктуры</a:t>
            </a:r>
            <a:r>
              <a:rPr dirty="0" sz="1800" spc="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dirty="0" sz="1800" spc="-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среды</a:t>
            </a:r>
            <a:r>
              <a:rPr dirty="0" sz="18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жизнедеятельности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90744" y="2490150"/>
            <a:ext cx="1810512" cy="18983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dirty="0" spc="-15"/>
              <a:t> </a:t>
            </a:r>
            <a:r>
              <a:rPr dirty="0" spc="-10"/>
              <a:t>ДЕЛАЕМ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10766" y="2250186"/>
            <a:ext cx="3054350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повышение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уровня</a:t>
            </a:r>
            <a:r>
              <a:rPr dirty="0" sz="16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доступности приоритетных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объектов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услуг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социальной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инфраструктуры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53857" y="3044443"/>
            <a:ext cx="325374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адаптация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инфраструктуры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окружающей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среды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учетом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потребностей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граждан,</a:t>
            </a:r>
            <a:r>
              <a:rPr dirty="0" sz="1600" spc="5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том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числе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сельской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местности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14422" y="4462729"/>
            <a:ext cx="579183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адаптация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транспортных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средств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учетом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потребностей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граждан,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транспортного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обслуживания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системы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сопровождения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сниженными функциональными</a:t>
            </a:r>
            <a:r>
              <a:rPr dirty="0" sz="1600" spc="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возможностями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обеспечения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их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доступа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услугам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транспорта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4716779" y="2645664"/>
            <a:ext cx="2021205" cy="1541780"/>
            <a:chOff x="4716779" y="2645664"/>
            <a:chExt cx="2021205" cy="1541780"/>
          </a:xfrm>
        </p:grpSpPr>
        <p:sp>
          <p:nvSpPr>
            <p:cNvPr id="8" name="object 8" descr=""/>
            <p:cNvSpPr/>
            <p:nvPr/>
          </p:nvSpPr>
          <p:spPr>
            <a:xfrm>
              <a:off x="4735829" y="2664714"/>
              <a:ext cx="1983105" cy="692785"/>
            </a:xfrm>
            <a:custGeom>
              <a:avLst/>
              <a:gdLst/>
              <a:ahLst/>
              <a:cxnLst/>
              <a:rect l="l" t="t" r="r" b="b"/>
              <a:pathLst>
                <a:path w="1983104" h="692785">
                  <a:moveTo>
                    <a:pt x="0" y="0"/>
                  </a:moveTo>
                  <a:lnTo>
                    <a:pt x="1982597" y="692658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101589" y="3350260"/>
              <a:ext cx="1625600" cy="837565"/>
            </a:xfrm>
            <a:custGeom>
              <a:avLst/>
              <a:gdLst/>
              <a:ahLst/>
              <a:cxnLst/>
              <a:rect l="l" t="t" r="r" b="b"/>
              <a:pathLst>
                <a:path w="1625600" h="837564">
                  <a:moveTo>
                    <a:pt x="1608328" y="0"/>
                  </a:moveTo>
                  <a:lnTo>
                    <a:pt x="1506474" y="51688"/>
                  </a:lnTo>
                  <a:lnTo>
                    <a:pt x="1523618" y="85725"/>
                  </a:lnTo>
                  <a:lnTo>
                    <a:pt x="1625600" y="34036"/>
                  </a:lnTo>
                  <a:lnTo>
                    <a:pt x="1608328" y="0"/>
                  </a:lnTo>
                  <a:close/>
                </a:path>
                <a:path w="1625600" h="837564">
                  <a:moveTo>
                    <a:pt x="1472438" y="68961"/>
                  </a:moveTo>
                  <a:lnTo>
                    <a:pt x="1370584" y="120650"/>
                  </a:lnTo>
                  <a:lnTo>
                    <a:pt x="1387729" y="154686"/>
                  </a:lnTo>
                  <a:lnTo>
                    <a:pt x="1489710" y="102997"/>
                  </a:lnTo>
                  <a:lnTo>
                    <a:pt x="1472438" y="68961"/>
                  </a:lnTo>
                  <a:close/>
                </a:path>
                <a:path w="1625600" h="837564">
                  <a:moveTo>
                    <a:pt x="1336548" y="137922"/>
                  </a:moveTo>
                  <a:lnTo>
                    <a:pt x="1234567" y="189611"/>
                  </a:lnTo>
                  <a:lnTo>
                    <a:pt x="1251839" y="223519"/>
                  </a:lnTo>
                  <a:lnTo>
                    <a:pt x="1353820" y="171830"/>
                  </a:lnTo>
                  <a:lnTo>
                    <a:pt x="1336548" y="137922"/>
                  </a:lnTo>
                  <a:close/>
                </a:path>
                <a:path w="1625600" h="837564">
                  <a:moveTo>
                    <a:pt x="1200658" y="206882"/>
                  </a:moveTo>
                  <a:lnTo>
                    <a:pt x="1098677" y="258571"/>
                  </a:lnTo>
                  <a:lnTo>
                    <a:pt x="1115949" y="292481"/>
                  </a:lnTo>
                  <a:lnTo>
                    <a:pt x="1217802" y="240791"/>
                  </a:lnTo>
                  <a:lnTo>
                    <a:pt x="1200658" y="206882"/>
                  </a:lnTo>
                  <a:close/>
                </a:path>
                <a:path w="1625600" h="837564">
                  <a:moveTo>
                    <a:pt x="1064768" y="275716"/>
                  </a:moveTo>
                  <a:lnTo>
                    <a:pt x="962787" y="327406"/>
                  </a:lnTo>
                  <a:lnTo>
                    <a:pt x="980059" y="361441"/>
                  </a:lnTo>
                  <a:lnTo>
                    <a:pt x="1081913" y="309752"/>
                  </a:lnTo>
                  <a:lnTo>
                    <a:pt x="1064768" y="275716"/>
                  </a:lnTo>
                  <a:close/>
                </a:path>
                <a:path w="1625600" h="837564">
                  <a:moveTo>
                    <a:pt x="928751" y="344677"/>
                  </a:moveTo>
                  <a:lnTo>
                    <a:pt x="826897" y="396366"/>
                  </a:lnTo>
                  <a:lnTo>
                    <a:pt x="844042" y="430402"/>
                  </a:lnTo>
                  <a:lnTo>
                    <a:pt x="946023" y="378713"/>
                  </a:lnTo>
                  <a:lnTo>
                    <a:pt x="928751" y="344677"/>
                  </a:lnTo>
                  <a:close/>
                </a:path>
                <a:path w="1625600" h="837564">
                  <a:moveTo>
                    <a:pt x="792861" y="413638"/>
                  </a:moveTo>
                  <a:lnTo>
                    <a:pt x="690880" y="465327"/>
                  </a:lnTo>
                  <a:lnTo>
                    <a:pt x="708151" y="499237"/>
                  </a:lnTo>
                  <a:lnTo>
                    <a:pt x="810133" y="447547"/>
                  </a:lnTo>
                  <a:lnTo>
                    <a:pt x="792861" y="413638"/>
                  </a:lnTo>
                  <a:close/>
                </a:path>
                <a:path w="1625600" h="837564">
                  <a:moveTo>
                    <a:pt x="656971" y="482600"/>
                  </a:moveTo>
                  <a:lnTo>
                    <a:pt x="554989" y="534288"/>
                  </a:lnTo>
                  <a:lnTo>
                    <a:pt x="572262" y="568197"/>
                  </a:lnTo>
                  <a:lnTo>
                    <a:pt x="674243" y="516508"/>
                  </a:lnTo>
                  <a:lnTo>
                    <a:pt x="656971" y="482600"/>
                  </a:lnTo>
                  <a:close/>
                </a:path>
                <a:path w="1625600" h="837564">
                  <a:moveTo>
                    <a:pt x="521081" y="551433"/>
                  </a:moveTo>
                  <a:lnTo>
                    <a:pt x="419100" y="603122"/>
                  </a:lnTo>
                  <a:lnTo>
                    <a:pt x="436372" y="637158"/>
                  </a:lnTo>
                  <a:lnTo>
                    <a:pt x="538226" y="585469"/>
                  </a:lnTo>
                  <a:lnTo>
                    <a:pt x="521081" y="551433"/>
                  </a:lnTo>
                  <a:close/>
                </a:path>
                <a:path w="1625600" h="837564">
                  <a:moveTo>
                    <a:pt x="385063" y="620394"/>
                  </a:moveTo>
                  <a:lnTo>
                    <a:pt x="283210" y="672083"/>
                  </a:lnTo>
                  <a:lnTo>
                    <a:pt x="300355" y="706119"/>
                  </a:lnTo>
                  <a:lnTo>
                    <a:pt x="402336" y="654431"/>
                  </a:lnTo>
                  <a:lnTo>
                    <a:pt x="385063" y="620394"/>
                  </a:lnTo>
                  <a:close/>
                </a:path>
                <a:path w="1625600" h="837564">
                  <a:moveTo>
                    <a:pt x="249174" y="689356"/>
                  </a:moveTo>
                  <a:lnTo>
                    <a:pt x="147193" y="741044"/>
                  </a:lnTo>
                  <a:lnTo>
                    <a:pt x="164464" y="775081"/>
                  </a:lnTo>
                  <a:lnTo>
                    <a:pt x="266446" y="723264"/>
                  </a:lnTo>
                  <a:lnTo>
                    <a:pt x="249174" y="689356"/>
                  </a:lnTo>
                  <a:close/>
                </a:path>
                <a:path w="1625600" h="837564">
                  <a:moveTo>
                    <a:pt x="76073" y="734440"/>
                  </a:moveTo>
                  <a:lnTo>
                    <a:pt x="0" y="837057"/>
                  </a:lnTo>
                  <a:lnTo>
                    <a:pt x="127762" y="836294"/>
                  </a:lnTo>
                  <a:lnTo>
                    <a:pt x="114936" y="811021"/>
                  </a:lnTo>
                  <a:lnTo>
                    <a:pt x="93599" y="811021"/>
                  </a:lnTo>
                  <a:lnTo>
                    <a:pt x="76326" y="776985"/>
                  </a:lnTo>
                  <a:lnTo>
                    <a:pt x="93310" y="768406"/>
                  </a:lnTo>
                  <a:lnTo>
                    <a:pt x="76073" y="734440"/>
                  </a:lnTo>
                  <a:close/>
                </a:path>
                <a:path w="1625600" h="837564">
                  <a:moveTo>
                    <a:pt x="93310" y="768406"/>
                  </a:moveTo>
                  <a:lnTo>
                    <a:pt x="76326" y="776985"/>
                  </a:lnTo>
                  <a:lnTo>
                    <a:pt x="93599" y="811021"/>
                  </a:lnTo>
                  <a:lnTo>
                    <a:pt x="110559" y="802396"/>
                  </a:lnTo>
                  <a:lnTo>
                    <a:pt x="93310" y="768406"/>
                  </a:lnTo>
                  <a:close/>
                </a:path>
                <a:path w="1625600" h="837564">
                  <a:moveTo>
                    <a:pt x="110559" y="802396"/>
                  </a:moveTo>
                  <a:lnTo>
                    <a:pt x="93599" y="811021"/>
                  </a:lnTo>
                  <a:lnTo>
                    <a:pt x="114936" y="811021"/>
                  </a:lnTo>
                  <a:lnTo>
                    <a:pt x="110559" y="802396"/>
                  </a:lnTo>
                  <a:close/>
                </a:path>
                <a:path w="1625600" h="837564">
                  <a:moveTo>
                    <a:pt x="113284" y="758316"/>
                  </a:moveTo>
                  <a:lnTo>
                    <a:pt x="93310" y="768406"/>
                  </a:lnTo>
                  <a:lnTo>
                    <a:pt x="110559" y="802396"/>
                  </a:lnTo>
                  <a:lnTo>
                    <a:pt x="130556" y="792226"/>
                  </a:lnTo>
                  <a:lnTo>
                    <a:pt x="113284" y="758316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521208" y="2234183"/>
            <a:ext cx="641985" cy="641985"/>
            <a:chOff x="521208" y="2234183"/>
            <a:chExt cx="641985" cy="641985"/>
          </a:xfrm>
        </p:grpSpPr>
        <p:sp>
          <p:nvSpPr>
            <p:cNvPr id="11" name="object 11" descr=""/>
            <p:cNvSpPr/>
            <p:nvPr/>
          </p:nvSpPr>
          <p:spPr>
            <a:xfrm>
              <a:off x="550164" y="2263139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6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2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6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0164" y="2263139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6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2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6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51433" y="2394965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874764" y="3029711"/>
            <a:ext cx="643255" cy="641985"/>
            <a:chOff x="6874764" y="3029711"/>
            <a:chExt cx="643255" cy="641985"/>
          </a:xfrm>
        </p:grpSpPr>
        <p:sp>
          <p:nvSpPr>
            <p:cNvPr id="15" name="object 15" descr=""/>
            <p:cNvSpPr/>
            <p:nvPr/>
          </p:nvSpPr>
          <p:spPr>
            <a:xfrm>
              <a:off x="6903720" y="3058667"/>
              <a:ext cx="585470" cy="584200"/>
            </a:xfrm>
            <a:custGeom>
              <a:avLst/>
              <a:gdLst/>
              <a:ahLst/>
              <a:cxnLst/>
              <a:rect l="l" t="t" r="r" b="b"/>
              <a:pathLst>
                <a:path w="585470" h="584200">
                  <a:moveTo>
                    <a:pt x="292607" y="0"/>
                  </a:moveTo>
                  <a:lnTo>
                    <a:pt x="245159" y="3820"/>
                  </a:lnTo>
                  <a:lnTo>
                    <a:pt x="200143" y="14880"/>
                  </a:lnTo>
                  <a:lnTo>
                    <a:pt x="158163" y="32578"/>
                  </a:lnTo>
                  <a:lnTo>
                    <a:pt x="119822" y="56314"/>
                  </a:lnTo>
                  <a:lnTo>
                    <a:pt x="85725" y="85486"/>
                  </a:lnTo>
                  <a:lnTo>
                    <a:pt x="56473" y="119493"/>
                  </a:lnTo>
                  <a:lnTo>
                    <a:pt x="32671" y="157734"/>
                  </a:lnTo>
                  <a:lnTo>
                    <a:pt x="14923" y="199607"/>
                  </a:lnTo>
                  <a:lnTo>
                    <a:pt x="3831" y="244511"/>
                  </a:lnTo>
                  <a:lnTo>
                    <a:pt x="0" y="291846"/>
                  </a:lnTo>
                  <a:lnTo>
                    <a:pt x="3831" y="339180"/>
                  </a:lnTo>
                  <a:lnTo>
                    <a:pt x="14923" y="384084"/>
                  </a:lnTo>
                  <a:lnTo>
                    <a:pt x="32671" y="425957"/>
                  </a:lnTo>
                  <a:lnTo>
                    <a:pt x="56473" y="464198"/>
                  </a:lnTo>
                  <a:lnTo>
                    <a:pt x="85724" y="498205"/>
                  </a:lnTo>
                  <a:lnTo>
                    <a:pt x="119822" y="527377"/>
                  </a:lnTo>
                  <a:lnTo>
                    <a:pt x="158163" y="551113"/>
                  </a:lnTo>
                  <a:lnTo>
                    <a:pt x="200143" y="568811"/>
                  </a:lnTo>
                  <a:lnTo>
                    <a:pt x="245159" y="579871"/>
                  </a:lnTo>
                  <a:lnTo>
                    <a:pt x="292607" y="583692"/>
                  </a:lnTo>
                  <a:lnTo>
                    <a:pt x="340056" y="579871"/>
                  </a:lnTo>
                  <a:lnTo>
                    <a:pt x="385072" y="568811"/>
                  </a:lnTo>
                  <a:lnTo>
                    <a:pt x="427052" y="551113"/>
                  </a:lnTo>
                  <a:lnTo>
                    <a:pt x="465393" y="527377"/>
                  </a:lnTo>
                  <a:lnTo>
                    <a:pt x="499490" y="498205"/>
                  </a:lnTo>
                  <a:lnTo>
                    <a:pt x="528742" y="464198"/>
                  </a:lnTo>
                  <a:lnTo>
                    <a:pt x="552544" y="425957"/>
                  </a:lnTo>
                  <a:lnTo>
                    <a:pt x="570292" y="384084"/>
                  </a:lnTo>
                  <a:lnTo>
                    <a:pt x="581384" y="339180"/>
                  </a:lnTo>
                  <a:lnTo>
                    <a:pt x="585215" y="291846"/>
                  </a:lnTo>
                  <a:lnTo>
                    <a:pt x="581384" y="244511"/>
                  </a:lnTo>
                  <a:lnTo>
                    <a:pt x="570292" y="199607"/>
                  </a:lnTo>
                  <a:lnTo>
                    <a:pt x="552544" y="157734"/>
                  </a:lnTo>
                  <a:lnTo>
                    <a:pt x="528742" y="119493"/>
                  </a:lnTo>
                  <a:lnTo>
                    <a:pt x="499491" y="85486"/>
                  </a:lnTo>
                  <a:lnTo>
                    <a:pt x="465393" y="56314"/>
                  </a:lnTo>
                  <a:lnTo>
                    <a:pt x="427052" y="32578"/>
                  </a:lnTo>
                  <a:lnTo>
                    <a:pt x="385072" y="14880"/>
                  </a:lnTo>
                  <a:lnTo>
                    <a:pt x="340056" y="3820"/>
                  </a:lnTo>
                  <a:lnTo>
                    <a:pt x="292607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903720" y="3058667"/>
              <a:ext cx="585470" cy="584200"/>
            </a:xfrm>
            <a:custGeom>
              <a:avLst/>
              <a:gdLst/>
              <a:ahLst/>
              <a:cxnLst/>
              <a:rect l="l" t="t" r="r" b="b"/>
              <a:pathLst>
                <a:path w="585470" h="584200">
                  <a:moveTo>
                    <a:pt x="0" y="291846"/>
                  </a:moveTo>
                  <a:lnTo>
                    <a:pt x="3831" y="244511"/>
                  </a:lnTo>
                  <a:lnTo>
                    <a:pt x="14923" y="199607"/>
                  </a:lnTo>
                  <a:lnTo>
                    <a:pt x="32671" y="157734"/>
                  </a:lnTo>
                  <a:lnTo>
                    <a:pt x="56473" y="119493"/>
                  </a:lnTo>
                  <a:lnTo>
                    <a:pt x="85725" y="85486"/>
                  </a:lnTo>
                  <a:lnTo>
                    <a:pt x="119822" y="56314"/>
                  </a:lnTo>
                  <a:lnTo>
                    <a:pt x="158163" y="32578"/>
                  </a:lnTo>
                  <a:lnTo>
                    <a:pt x="200143" y="14880"/>
                  </a:lnTo>
                  <a:lnTo>
                    <a:pt x="245159" y="3820"/>
                  </a:lnTo>
                  <a:lnTo>
                    <a:pt x="292607" y="0"/>
                  </a:lnTo>
                  <a:lnTo>
                    <a:pt x="340056" y="3820"/>
                  </a:lnTo>
                  <a:lnTo>
                    <a:pt x="385072" y="14880"/>
                  </a:lnTo>
                  <a:lnTo>
                    <a:pt x="427052" y="32578"/>
                  </a:lnTo>
                  <a:lnTo>
                    <a:pt x="465393" y="56314"/>
                  </a:lnTo>
                  <a:lnTo>
                    <a:pt x="499491" y="85486"/>
                  </a:lnTo>
                  <a:lnTo>
                    <a:pt x="528742" y="119493"/>
                  </a:lnTo>
                  <a:lnTo>
                    <a:pt x="552544" y="157734"/>
                  </a:lnTo>
                  <a:lnTo>
                    <a:pt x="570292" y="199607"/>
                  </a:lnTo>
                  <a:lnTo>
                    <a:pt x="581384" y="244511"/>
                  </a:lnTo>
                  <a:lnTo>
                    <a:pt x="585215" y="291846"/>
                  </a:lnTo>
                  <a:lnTo>
                    <a:pt x="581384" y="339180"/>
                  </a:lnTo>
                  <a:lnTo>
                    <a:pt x="570292" y="384084"/>
                  </a:lnTo>
                  <a:lnTo>
                    <a:pt x="552544" y="425957"/>
                  </a:lnTo>
                  <a:lnTo>
                    <a:pt x="528742" y="464198"/>
                  </a:lnTo>
                  <a:lnTo>
                    <a:pt x="499490" y="498205"/>
                  </a:lnTo>
                  <a:lnTo>
                    <a:pt x="465393" y="527377"/>
                  </a:lnTo>
                  <a:lnTo>
                    <a:pt x="427052" y="551113"/>
                  </a:lnTo>
                  <a:lnTo>
                    <a:pt x="385072" y="568811"/>
                  </a:lnTo>
                  <a:lnTo>
                    <a:pt x="340056" y="579871"/>
                  </a:lnTo>
                  <a:lnTo>
                    <a:pt x="292607" y="583692"/>
                  </a:lnTo>
                  <a:lnTo>
                    <a:pt x="245159" y="579871"/>
                  </a:lnTo>
                  <a:lnTo>
                    <a:pt x="200143" y="568811"/>
                  </a:lnTo>
                  <a:lnTo>
                    <a:pt x="158163" y="551113"/>
                  </a:lnTo>
                  <a:lnTo>
                    <a:pt x="119822" y="527377"/>
                  </a:lnTo>
                  <a:lnTo>
                    <a:pt x="85724" y="498205"/>
                  </a:lnTo>
                  <a:lnTo>
                    <a:pt x="56473" y="464198"/>
                  </a:lnTo>
                  <a:lnTo>
                    <a:pt x="32671" y="425957"/>
                  </a:lnTo>
                  <a:lnTo>
                    <a:pt x="14923" y="384084"/>
                  </a:lnTo>
                  <a:lnTo>
                    <a:pt x="3831" y="339180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7106539" y="3190747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824227" y="4463796"/>
            <a:ext cx="641985" cy="643255"/>
            <a:chOff x="1824227" y="4463796"/>
            <a:chExt cx="641985" cy="643255"/>
          </a:xfrm>
        </p:grpSpPr>
        <p:sp>
          <p:nvSpPr>
            <p:cNvPr id="19" name="object 19" descr=""/>
            <p:cNvSpPr/>
            <p:nvPr/>
          </p:nvSpPr>
          <p:spPr>
            <a:xfrm>
              <a:off x="1853183" y="4492752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6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8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1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6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0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2" y="292608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5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6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853183" y="4492752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8"/>
                  </a:moveTo>
                  <a:lnTo>
                    <a:pt x="3820" y="245159"/>
                  </a:lnTo>
                  <a:lnTo>
                    <a:pt x="14880" y="200143"/>
                  </a:lnTo>
                  <a:lnTo>
                    <a:pt x="32578" y="158163"/>
                  </a:lnTo>
                  <a:lnTo>
                    <a:pt x="56314" y="119822"/>
                  </a:lnTo>
                  <a:lnTo>
                    <a:pt x="85486" y="85725"/>
                  </a:lnTo>
                  <a:lnTo>
                    <a:pt x="119493" y="56473"/>
                  </a:lnTo>
                  <a:lnTo>
                    <a:pt x="157734" y="32671"/>
                  </a:lnTo>
                  <a:lnTo>
                    <a:pt x="199607" y="14923"/>
                  </a:lnTo>
                  <a:lnTo>
                    <a:pt x="244511" y="3831"/>
                  </a:lnTo>
                  <a:lnTo>
                    <a:pt x="291846" y="0"/>
                  </a:lnTo>
                  <a:lnTo>
                    <a:pt x="339180" y="3831"/>
                  </a:lnTo>
                  <a:lnTo>
                    <a:pt x="384084" y="14923"/>
                  </a:lnTo>
                  <a:lnTo>
                    <a:pt x="425957" y="32671"/>
                  </a:lnTo>
                  <a:lnTo>
                    <a:pt x="464198" y="56473"/>
                  </a:lnTo>
                  <a:lnTo>
                    <a:pt x="498205" y="85725"/>
                  </a:lnTo>
                  <a:lnTo>
                    <a:pt x="527377" y="119822"/>
                  </a:lnTo>
                  <a:lnTo>
                    <a:pt x="551113" y="158163"/>
                  </a:lnTo>
                  <a:lnTo>
                    <a:pt x="568811" y="200143"/>
                  </a:lnTo>
                  <a:lnTo>
                    <a:pt x="579871" y="245159"/>
                  </a:lnTo>
                  <a:lnTo>
                    <a:pt x="583692" y="292608"/>
                  </a:lnTo>
                  <a:lnTo>
                    <a:pt x="579871" y="340056"/>
                  </a:lnTo>
                  <a:lnTo>
                    <a:pt x="568811" y="385072"/>
                  </a:lnTo>
                  <a:lnTo>
                    <a:pt x="551113" y="427052"/>
                  </a:lnTo>
                  <a:lnTo>
                    <a:pt x="527377" y="465393"/>
                  </a:lnTo>
                  <a:lnTo>
                    <a:pt x="498205" y="499490"/>
                  </a:lnTo>
                  <a:lnTo>
                    <a:pt x="464198" y="528742"/>
                  </a:lnTo>
                  <a:lnTo>
                    <a:pt x="425957" y="552544"/>
                  </a:lnTo>
                  <a:lnTo>
                    <a:pt x="384084" y="570292"/>
                  </a:lnTo>
                  <a:lnTo>
                    <a:pt x="339180" y="581384"/>
                  </a:lnTo>
                  <a:lnTo>
                    <a:pt x="291846" y="585216"/>
                  </a:lnTo>
                  <a:lnTo>
                    <a:pt x="244511" y="581384"/>
                  </a:lnTo>
                  <a:lnTo>
                    <a:pt x="199607" y="570292"/>
                  </a:lnTo>
                  <a:lnTo>
                    <a:pt x="157734" y="552544"/>
                  </a:lnTo>
                  <a:lnTo>
                    <a:pt x="119493" y="528742"/>
                  </a:lnTo>
                  <a:lnTo>
                    <a:pt x="85486" y="499491"/>
                  </a:lnTo>
                  <a:lnTo>
                    <a:pt x="56314" y="465393"/>
                  </a:lnTo>
                  <a:lnTo>
                    <a:pt x="32578" y="427052"/>
                  </a:lnTo>
                  <a:lnTo>
                    <a:pt x="14880" y="385072"/>
                  </a:lnTo>
                  <a:lnTo>
                    <a:pt x="3820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2055114" y="462572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823085"/>
          </a:xfrm>
          <a:custGeom>
            <a:avLst/>
            <a:gdLst/>
            <a:ahLst/>
            <a:cxnLst/>
            <a:rect l="l" t="t" r="r" b="b"/>
            <a:pathLst>
              <a:path w="12187555" h="1823085">
                <a:moveTo>
                  <a:pt x="12187428" y="0"/>
                </a:moveTo>
                <a:lnTo>
                  <a:pt x="0" y="0"/>
                </a:lnTo>
                <a:lnTo>
                  <a:pt x="0" y="1822703"/>
                </a:lnTo>
                <a:lnTo>
                  <a:pt x="12187428" y="1822703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88823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3200"/>
              <a:t>ЧТО</a:t>
            </a:r>
            <a:r>
              <a:rPr dirty="0" sz="3200" spc="-40"/>
              <a:t> </a:t>
            </a:r>
            <a:r>
              <a:rPr dirty="0" sz="3200"/>
              <a:t>ТАКОЕ</a:t>
            </a:r>
            <a:r>
              <a:rPr dirty="0" sz="3200" spc="-50"/>
              <a:t> </a:t>
            </a:r>
            <a:r>
              <a:rPr dirty="0" sz="3200"/>
              <a:t>НАЦИОНАЛЬНАЯ</a:t>
            </a:r>
            <a:r>
              <a:rPr dirty="0" sz="3200" spc="-55"/>
              <a:t> </a:t>
            </a:r>
            <a:r>
              <a:rPr dirty="0" sz="3200" spc="-10"/>
              <a:t>СТРАТЕГИЯ</a:t>
            </a:r>
            <a:endParaRPr sz="3200"/>
          </a:p>
          <a:p>
            <a:pPr algn="ctr">
              <a:lnSpc>
                <a:spcPct val="100000"/>
              </a:lnSpc>
              <a:spcBef>
                <a:spcPts val="765"/>
              </a:spcBef>
            </a:pPr>
            <a:r>
              <a:rPr dirty="0" sz="3200"/>
              <a:t>«АКТИВНОЕ</a:t>
            </a:r>
            <a:r>
              <a:rPr dirty="0" sz="3200" spc="-75"/>
              <a:t> </a:t>
            </a:r>
            <a:r>
              <a:rPr dirty="0" sz="3200"/>
              <a:t>ДОЛГОЛЕТИЕ</a:t>
            </a:r>
            <a:r>
              <a:rPr dirty="0" sz="3200" spc="-40"/>
              <a:t> </a:t>
            </a:r>
            <a:r>
              <a:rPr dirty="0" sz="3200"/>
              <a:t>—</a:t>
            </a:r>
            <a:r>
              <a:rPr dirty="0" sz="3200" spc="-30"/>
              <a:t> </a:t>
            </a:r>
            <a:r>
              <a:rPr dirty="0" sz="3200" spc="-10"/>
              <a:t>2030»</a:t>
            </a:r>
            <a:endParaRPr sz="3200"/>
          </a:p>
        </p:txBody>
      </p:sp>
      <p:sp>
        <p:nvSpPr>
          <p:cNvPr id="4" name="object 4" descr=""/>
          <p:cNvSpPr txBox="1"/>
          <p:nvPr/>
        </p:nvSpPr>
        <p:spPr>
          <a:xfrm>
            <a:off x="1435988" y="2732046"/>
            <a:ext cx="9304020" cy="25647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065" marR="5080">
              <a:lnSpc>
                <a:spcPct val="120000"/>
              </a:lnSpc>
              <a:spcBef>
                <a:spcPts val="95"/>
              </a:spcBef>
              <a:tabLst>
                <a:tab pos="1988820" algn="l"/>
              </a:tabLst>
            </a:pPr>
            <a:r>
              <a:rPr dirty="0" sz="2800">
                <a:solidFill>
                  <a:srgbClr val="339966"/>
                </a:solidFill>
                <a:latin typeface="Arial"/>
                <a:cs typeface="Arial"/>
              </a:rPr>
              <a:t>Это</a:t>
            </a:r>
            <a:r>
              <a:rPr dirty="0" sz="2800" spc="-10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9966"/>
                </a:solidFill>
                <a:latin typeface="Arial"/>
                <a:cs typeface="Arial"/>
              </a:rPr>
              <a:t>основной</a:t>
            </a:r>
            <a:r>
              <a:rPr dirty="0" sz="2800" spc="-10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39966"/>
                </a:solidFill>
                <a:latin typeface="Arial"/>
                <a:cs typeface="Arial"/>
              </a:rPr>
              <a:t>нормативный</a:t>
            </a:r>
            <a:r>
              <a:rPr dirty="0" sz="2800" spc="-9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9966"/>
                </a:solidFill>
                <a:latin typeface="Arial"/>
                <a:cs typeface="Arial"/>
              </a:rPr>
              <a:t>правовой</a:t>
            </a:r>
            <a:r>
              <a:rPr dirty="0" sz="2800" spc="-10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9966"/>
                </a:solidFill>
                <a:latin typeface="Arial"/>
                <a:cs typeface="Arial"/>
              </a:rPr>
              <a:t>акт</a:t>
            </a:r>
            <a:r>
              <a:rPr dirty="0" sz="2800" spc="-114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39966"/>
                </a:solidFill>
                <a:latin typeface="Arial"/>
                <a:cs typeface="Arial"/>
              </a:rPr>
              <a:t>программного характера,</a:t>
            </a:r>
            <a:r>
              <a:rPr dirty="0" sz="2800">
                <a:solidFill>
                  <a:srgbClr val="339966"/>
                </a:solidFill>
                <a:latin typeface="Arial"/>
                <a:cs typeface="Arial"/>
              </a:rPr>
              <a:t>	</a:t>
            </a:r>
            <a:r>
              <a:rPr dirty="0" sz="2800" spc="-20">
                <a:solidFill>
                  <a:srgbClr val="339966"/>
                </a:solidFill>
                <a:latin typeface="Arial"/>
                <a:cs typeface="Arial"/>
              </a:rPr>
              <a:t>определяющий</a:t>
            </a:r>
            <a:r>
              <a:rPr dirty="0" sz="2800" spc="-9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9966"/>
                </a:solidFill>
                <a:latin typeface="Arial"/>
                <a:cs typeface="Arial"/>
              </a:rPr>
              <a:t>политику</a:t>
            </a:r>
            <a:r>
              <a:rPr dirty="0" sz="2800" spc="-105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9966"/>
                </a:solidFill>
                <a:latin typeface="Arial"/>
                <a:cs typeface="Arial"/>
              </a:rPr>
              <a:t>в</a:t>
            </a:r>
            <a:r>
              <a:rPr dirty="0" sz="2800" spc="-10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39966"/>
                </a:solidFill>
                <a:latin typeface="Arial"/>
                <a:cs typeface="Arial"/>
              </a:rPr>
              <a:t>отношении</a:t>
            </a:r>
            <a:endParaRPr sz="2800">
              <a:latin typeface="Arial"/>
              <a:cs typeface="Arial"/>
            </a:endParaRPr>
          </a:p>
          <a:p>
            <a:pPr algn="ctr" marL="3175">
              <a:lnSpc>
                <a:spcPct val="100000"/>
              </a:lnSpc>
              <a:spcBef>
                <a:spcPts val="675"/>
              </a:spcBef>
            </a:pPr>
            <a:r>
              <a:rPr dirty="0" sz="2800">
                <a:solidFill>
                  <a:srgbClr val="339966"/>
                </a:solidFill>
                <a:latin typeface="Arial"/>
                <a:cs typeface="Arial"/>
              </a:rPr>
              <a:t>пожилых</a:t>
            </a:r>
            <a:r>
              <a:rPr dirty="0" sz="2800" spc="-11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>
                <a:solidFill>
                  <a:srgbClr val="339966"/>
                </a:solidFill>
                <a:latin typeface="Arial"/>
                <a:cs typeface="Arial"/>
              </a:rPr>
              <a:t>граждан</a:t>
            </a:r>
            <a:r>
              <a:rPr dirty="0" sz="2800" spc="-12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 spc="-25">
                <a:solidFill>
                  <a:srgbClr val="339966"/>
                </a:solidFill>
                <a:latin typeface="Arial"/>
                <a:cs typeface="Arial"/>
              </a:rPr>
              <a:t>Республики</a:t>
            </a:r>
            <a:r>
              <a:rPr dirty="0" sz="2800" spc="-13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dirty="0" sz="2800" spc="-10">
                <a:solidFill>
                  <a:srgbClr val="339966"/>
                </a:solidFill>
                <a:latin typeface="Arial"/>
                <a:cs typeface="Arial"/>
              </a:rPr>
              <a:t>Беларусь.</a:t>
            </a:r>
            <a:endParaRPr sz="2800">
              <a:latin typeface="Arial"/>
              <a:cs typeface="Arial"/>
            </a:endParaRPr>
          </a:p>
          <a:p>
            <a:pPr algn="ctr" marL="6350">
              <a:lnSpc>
                <a:spcPct val="100000"/>
              </a:lnSpc>
              <a:spcBef>
                <a:spcPts val="2615"/>
              </a:spcBef>
            </a:pP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В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ней</a:t>
            </a:r>
            <a:r>
              <a:rPr dirty="0" sz="2000" spc="-6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определены</a:t>
            </a:r>
            <a:r>
              <a:rPr dirty="0" sz="2000" spc="-5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04040"/>
                </a:solidFill>
                <a:latin typeface="Arial"/>
                <a:cs typeface="Arial"/>
              </a:rPr>
              <a:t>цели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04040"/>
                </a:solidFill>
                <a:latin typeface="Arial"/>
                <a:cs typeface="Arial"/>
              </a:rPr>
              <a:t>задачи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,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приведены</a:t>
            </a:r>
            <a:r>
              <a:rPr dirty="0" sz="2000" spc="-5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основные</a:t>
            </a:r>
            <a:r>
              <a:rPr dirty="0" sz="2000" spc="-7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04040"/>
                </a:solidFill>
                <a:latin typeface="Arial"/>
                <a:cs typeface="Arial"/>
              </a:rPr>
              <a:t>мероприятия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,</a:t>
            </a:r>
            <a:endParaRPr sz="2000">
              <a:latin typeface="Arial"/>
              <a:cs typeface="Arial"/>
            </a:endParaRPr>
          </a:p>
          <a:p>
            <a:pPr algn="ctr" marL="4445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направленные</a:t>
            </a:r>
            <a:r>
              <a:rPr dirty="0" sz="2000" spc="-8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на</a:t>
            </a:r>
            <a:r>
              <a:rPr dirty="0" sz="2000" spc="-3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достижение</a:t>
            </a:r>
            <a:r>
              <a:rPr dirty="0" sz="2000" spc="-8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404040"/>
                </a:solidFill>
                <a:latin typeface="Arial"/>
                <a:cs typeface="Arial"/>
              </a:rPr>
              <a:t>целей</a:t>
            </a:r>
            <a:r>
              <a:rPr dirty="0" sz="2000" spc="-35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04040"/>
                </a:solidFill>
                <a:latin typeface="Arial"/>
                <a:cs typeface="Arial"/>
              </a:rPr>
              <a:t>стратегии.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1568450">
              <a:lnSpc>
                <a:spcPct val="100000"/>
              </a:lnSpc>
              <a:spcBef>
                <a:spcPts val="100"/>
              </a:spcBef>
            </a:pPr>
            <a:r>
              <a:rPr dirty="0"/>
              <a:t>МЕРОПРИЯТИЯ</a:t>
            </a:r>
            <a:r>
              <a:rPr dirty="0" spc="-5"/>
              <a:t> </a:t>
            </a:r>
            <a:r>
              <a:rPr dirty="0" spc="-10"/>
              <a:t>СТРАТЕГИИ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310766" y="2090419"/>
            <a:ext cx="342074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Создание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советов,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кружков,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клубов,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профсоюзов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20954" y="2073910"/>
            <a:ext cx="642620" cy="642620"/>
            <a:chOff x="520954" y="2073910"/>
            <a:chExt cx="642620" cy="642620"/>
          </a:xfrm>
        </p:grpSpPr>
        <p:sp>
          <p:nvSpPr>
            <p:cNvPr id="6" name="object 6" descr=""/>
            <p:cNvSpPr/>
            <p:nvPr/>
          </p:nvSpPr>
          <p:spPr>
            <a:xfrm>
              <a:off x="550164" y="210312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550164" y="210312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751433" y="223520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310766" y="4039870"/>
            <a:ext cx="4005579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Правовое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просвещение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520954" y="3904234"/>
            <a:ext cx="642620" cy="642620"/>
            <a:chOff x="520954" y="3904234"/>
            <a:chExt cx="642620" cy="642620"/>
          </a:xfrm>
        </p:grpSpPr>
        <p:sp>
          <p:nvSpPr>
            <p:cNvPr id="11" name="object 11" descr=""/>
            <p:cNvSpPr/>
            <p:nvPr/>
          </p:nvSpPr>
          <p:spPr>
            <a:xfrm>
              <a:off x="550164" y="3933444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50164" y="3933444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51433" y="4065778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1310766" y="2759455"/>
            <a:ext cx="369189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Организация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и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проведение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культурно- творческих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проектов,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республиканских фестивалей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экскурсионных</a:t>
            </a:r>
            <a:r>
              <a:rPr dirty="0" sz="1600" spc="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поездок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521208" y="2743200"/>
            <a:ext cx="641985" cy="641985"/>
            <a:chOff x="521208" y="2743200"/>
            <a:chExt cx="641985" cy="641985"/>
          </a:xfrm>
        </p:grpSpPr>
        <p:sp>
          <p:nvSpPr>
            <p:cNvPr id="16" name="object 16" descr=""/>
            <p:cNvSpPr/>
            <p:nvPr/>
          </p:nvSpPr>
          <p:spPr>
            <a:xfrm>
              <a:off x="550164" y="2772155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6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2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6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50164" y="2772155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6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2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6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/>
          <p:nvPr/>
        </p:nvSpPr>
        <p:spPr>
          <a:xfrm>
            <a:off x="751433" y="2904235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1310766" y="4590034"/>
            <a:ext cx="3932554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Содействие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гражданам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предпенсионного возраста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предпринимательской деятельности,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трудоустройстве,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финансовая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поддержка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21208" y="4573523"/>
            <a:ext cx="641985" cy="641985"/>
            <a:chOff x="521208" y="4573523"/>
            <a:chExt cx="641985" cy="641985"/>
          </a:xfrm>
        </p:grpSpPr>
        <p:sp>
          <p:nvSpPr>
            <p:cNvPr id="21" name="object 21" descr=""/>
            <p:cNvSpPr/>
            <p:nvPr/>
          </p:nvSpPr>
          <p:spPr>
            <a:xfrm>
              <a:off x="550164" y="4602479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6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2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6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50164" y="4602479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6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2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751433" y="4734814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670929" y="2090419"/>
            <a:ext cx="3732529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Организация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 и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проведение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обучающих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курсов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занятий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людей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25" name="object 25" descr=""/>
          <p:cNvGrpSpPr/>
          <p:nvPr/>
        </p:nvGrpSpPr>
        <p:grpSpPr>
          <a:xfrm>
            <a:off x="5880861" y="2073910"/>
            <a:ext cx="642620" cy="642620"/>
            <a:chOff x="5880861" y="2073910"/>
            <a:chExt cx="642620" cy="642620"/>
          </a:xfrm>
        </p:grpSpPr>
        <p:sp>
          <p:nvSpPr>
            <p:cNvPr id="26" name="object 26" descr=""/>
            <p:cNvSpPr/>
            <p:nvPr/>
          </p:nvSpPr>
          <p:spPr>
            <a:xfrm>
              <a:off x="5910071" y="210312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5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1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5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5910071" y="210312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5"/>
                  </a:lnTo>
                  <a:lnTo>
                    <a:pt x="579871" y="339180"/>
                  </a:lnTo>
                  <a:lnTo>
                    <a:pt x="568811" y="384084"/>
                  </a:lnTo>
                  <a:lnTo>
                    <a:pt x="551113" y="425957"/>
                  </a:lnTo>
                  <a:lnTo>
                    <a:pt x="527377" y="464198"/>
                  </a:lnTo>
                  <a:lnTo>
                    <a:pt x="498205" y="498205"/>
                  </a:lnTo>
                  <a:lnTo>
                    <a:pt x="464198" y="527377"/>
                  </a:lnTo>
                  <a:lnTo>
                    <a:pt x="425957" y="551113"/>
                  </a:lnTo>
                  <a:lnTo>
                    <a:pt x="384084" y="568811"/>
                  </a:lnTo>
                  <a:lnTo>
                    <a:pt x="339180" y="579871"/>
                  </a:lnTo>
                  <a:lnTo>
                    <a:pt x="291845" y="583691"/>
                  </a:lnTo>
                  <a:lnTo>
                    <a:pt x="244511" y="579871"/>
                  </a:lnTo>
                  <a:lnTo>
                    <a:pt x="199607" y="568811"/>
                  </a:lnTo>
                  <a:lnTo>
                    <a:pt x="157734" y="551113"/>
                  </a:lnTo>
                  <a:lnTo>
                    <a:pt x="119493" y="527377"/>
                  </a:lnTo>
                  <a:lnTo>
                    <a:pt x="85486" y="498205"/>
                  </a:lnTo>
                  <a:lnTo>
                    <a:pt x="56314" y="464198"/>
                  </a:lnTo>
                  <a:lnTo>
                    <a:pt x="32578" y="425957"/>
                  </a:lnTo>
                  <a:lnTo>
                    <a:pt x="14880" y="384084"/>
                  </a:lnTo>
                  <a:lnTo>
                    <a:pt x="3820" y="339180"/>
                  </a:lnTo>
                  <a:lnTo>
                    <a:pt x="0" y="29184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6111621" y="2235200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670929" y="2759455"/>
            <a:ext cx="3777615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Увеличение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числа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спортивно-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массовых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физкультурно-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оздоровительных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мероприятий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5881115" y="2743200"/>
            <a:ext cx="641985" cy="641985"/>
            <a:chOff x="5881115" y="2743200"/>
            <a:chExt cx="641985" cy="641985"/>
          </a:xfrm>
        </p:grpSpPr>
        <p:sp>
          <p:nvSpPr>
            <p:cNvPr id="31" name="object 31" descr=""/>
            <p:cNvSpPr/>
            <p:nvPr/>
          </p:nvSpPr>
          <p:spPr>
            <a:xfrm>
              <a:off x="5910071" y="2772155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2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5910071" y="2772155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6"/>
                  </a:lnTo>
                  <a:lnTo>
                    <a:pt x="579871" y="339180"/>
                  </a:lnTo>
                  <a:lnTo>
                    <a:pt x="568811" y="384084"/>
                  </a:lnTo>
                  <a:lnTo>
                    <a:pt x="551113" y="425957"/>
                  </a:lnTo>
                  <a:lnTo>
                    <a:pt x="527377" y="464198"/>
                  </a:lnTo>
                  <a:lnTo>
                    <a:pt x="498205" y="498205"/>
                  </a:lnTo>
                  <a:lnTo>
                    <a:pt x="464198" y="527377"/>
                  </a:lnTo>
                  <a:lnTo>
                    <a:pt x="425957" y="551113"/>
                  </a:lnTo>
                  <a:lnTo>
                    <a:pt x="384084" y="568811"/>
                  </a:lnTo>
                  <a:lnTo>
                    <a:pt x="339180" y="579871"/>
                  </a:lnTo>
                  <a:lnTo>
                    <a:pt x="291845" y="583692"/>
                  </a:lnTo>
                  <a:lnTo>
                    <a:pt x="244511" y="579871"/>
                  </a:lnTo>
                  <a:lnTo>
                    <a:pt x="199607" y="568811"/>
                  </a:lnTo>
                  <a:lnTo>
                    <a:pt x="157734" y="551113"/>
                  </a:lnTo>
                  <a:lnTo>
                    <a:pt x="119493" y="527377"/>
                  </a:lnTo>
                  <a:lnTo>
                    <a:pt x="85486" y="498205"/>
                  </a:lnTo>
                  <a:lnTo>
                    <a:pt x="56314" y="464198"/>
                  </a:lnTo>
                  <a:lnTo>
                    <a:pt x="32578" y="425957"/>
                  </a:lnTo>
                  <a:lnTo>
                    <a:pt x="14880" y="384084"/>
                  </a:lnTo>
                  <a:lnTo>
                    <a:pt x="3820" y="339180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 descr=""/>
          <p:cNvSpPr txBox="1"/>
          <p:nvPr/>
        </p:nvSpPr>
        <p:spPr>
          <a:xfrm>
            <a:off x="6111621" y="2904235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670929" y="3679012"/>
            <a:ext cx="3780154" cy="7575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Совершенствование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законодательства, регулирующего</a:t>
            </a:r>
            <a:r>
              <a:rPr dirty="0" sz="16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вопросы</a:t>
            </a:r>
            <a:r>
              <a:rPr dirty="0" sz="16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социального обслуживания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5881115" y="3662171"/>
            <a:ext cx="641985" cy="643255"/>
            <a:chOff x="5881115" y="3662171"/>
            <a:chExt cx="641985" cy="643255"/>
          </a:xfrm>
        </p:grpSpPr>
        <p:sp>
          <p:nvSpPr>
            <p:cNvPr id="36" name="object 36" descr=""/>
            <p:cNvSpPr/>
            <p:nvPr/>
          </p:nvSpPr>
          <p:spPr>
            <a:xfrm>
              <a:off x="5910071" y="3691127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291845" y="0"/>
                  </a:moveTo>
                  <a:lnTo>
                    <a:pt x="244511" y="3831"/>
                  </a:lnTo>
                  <a:lnTo>
                    <a:pt x="199607" y="14923"/>
                  </a:lnTo>
                  <a:lnTo>
                    <a:pt x="157734" y="32671"/>
                  </a:lnTo>
                  <a:lnTo>
                    <a:pt x="119493" y="56473"/>
                  </a:lnTo>
                  <a:lnTo>
                    <a:pt x="85486" y="85725"/>
                  </a:lnTo>
                  <a:lnTo>
                    <a:pt x="56314" y="119822"/>
                  </a:lnTo>
                  <a:lnTo>
                    <a:pt x="32578" y="158163"/>
                  </a:lnTo>
                  <a:lnTo>
                    <a:pt x="14880" y="200143"/>
                  </a:lnTo>
                  <a:lnTo>
                    <a:pt x="3820" y="245159"/>
                  </a:lnTo>
                  <a:lnTo>
                    <a:pt x="0" y="292608"/>
                  </a:lnTo>
                  <a:lnTo>
                    <a:pt x="3820" y="340056"/>
                  </a:lnTo>
                  <a:lnTo>
                    <a:pt x="14880" y="385072"/>
                  </a:lnTo>
                  <a:lnTo>
                    <a:pt x="32578" y="427052"/>
                  </a:lnTo>
                  <a:lnTo>
                    <a:pt x="56314" y="465393"/>
                  </a:lnTo>
                  <a:lnTo>
                    <a:pt x="85486" y="499491"/>
                  </a:lnTo>
                  <a:lnTo>
                    <a:pt x="119493" y="528742"/>
                  </a:lnTo>
                  <a:lnTo>
                    <a:pt x="157734" y="552544"/>
                  </a:lnTo>
                  <a:lnTo>
                    <a:pt x="199607" y="570292"/>
                  </a:lnTo>
                  <a:lnTo>
                    <a:pt x="244511" y="581384"/>
                  </a:lnTo>
                  <a:lnTo>
                    <a:pt x="291845" y="585216"/>
                  </a:lnTo>
                  <a:lnTo>
                    <a:pt x="339180" y="581384"/>
                  </a:lnTo>
                  <a:lnTo>
                    <a:pt x="384084" y="570292"/>
                  </a:lnTo>
                  <a:lnTo>
                    <a:pt x="425957" y="552544"/>
                  </a:lnTo>
                  <a:lnTo>
                    <a:pt x="464198" y="528742"/>
                  </a:lnTo>
                  <a:lnTo>
                    <a:pt x="498205" y="499490"/>
                  </a:lnTo>
                  <a:lnTo>
                    <a:pt x="527377" y="465393"/>
                  </a:lnTo>
                  <a:lnTo>
                    <a:pt x="551113" y="427052"/>
                  </a:lnTo>
                  <a:lnTo>
                    <a:pt x="568811" y="385072"/>
                  </a:lnTo>
                  <a:lnTo>
                    <a:pt x="579871" y="340056"/>
                  </a:lnTo>
                  <a:lnTo>
                    <a:pt x="583691" y="292608"/>
                  </a:lnTo>
                  <a:lnTo>
                    <a:pt x="579871" y="245159"/>
                  </a:lnTo>
                  <a:lnTo>
                    <a:pt x="568811" y="200143"/>
                  </a:lnTo>
                  <a:lnTo>
                    <a:pt x="551113" y="158163"/>
                  </a:lnTo>
                  <a:lnTo>
                    <a:pt x="527377" y="119822"/>
                  </a:lnTo>
                  <a:lnTo>
                    <a:pt x="498205" y="85725"/>
                  </a:lnTo>
                  <a:lnTo>
                    <a:pt x="464198" y="56473"/>
                  </a:lnTo>
                  <a:lnTo>
                    <a:pt x="425957" y="32671"/>
                  </a:lnTo>
                  <a:lnTo>
                    <a:pt x="384084" y="14923"/>
                  </a:lnTo>
                  <a:lnTo>
                    <a:pt x="339180" y="3831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5910071" y="3691127"/>
              <a:ext cx="584200" cy="585470"/>
            </a:xfrm>
            <a:custGeom>
              <a:avLst/>
              <a:gdLst/>
              <a:ahLst/>
              <a:cxnLst/>
              <a:rect l="l" t="t" r="r" b="b"/>
              <a:pathLst>
                <a:path w="584200" h="585470">
                  <a:moveTo>
                    <a:pt x="0" y="292608"/>
                  </a:moveTo>
                  <a:lnTo>
                    <a:pt x="3820" y="245159"/>
                  </a:lnTo>
                  <a:lnTo>
                    <a:pt x="14880" y="200143"/>
                  </a:lnTo>
                  <a:lnTo>
                    <a:pt x="32578" y="158163"/>
                  </a:lnTo>
                  <a:lnTo>
                    <a:pt x="56314" y="119822"/>
                  </a:lnTo>
                  <a:lnTo>
                    <a:pt x="85486" y="85725"/>
                  </a:lnTo>
                  <a:lnTo>
                    <a:pt x="119493" y="56473"/>
                  </a:lnTo>
                  <a:lnTo>
                    <a:pt x="157734" y="32671"/>
                  </a:lnTo>
                  <a:lnTo>
                    <a:pt x="199607" y="14923"/>
                  </a:lnTo>
                  <a:lnTo>
                    <a:pt x="244511" y="3831"/>
                  </a:lnTo>
                  <a:lnTo>
                    <a:pt x="291845" y="0"/>
                  </a:lnTo>
                  <a:lnTo>
                    <a:pt x="339180" y="3831"/>
                  </a:lnTo>
                  <a:lnTo>
                    <a:pt x="384084" y="14923"/>
                  </a:lnTo>
                  <a:lnTo>
                    <a:pt x="425957" y="32671"/>
                  </a:lnTo>
                  <a:lnTo>
                    <a:pt x="464198" y="56473"/>
                  </a:lnTo>
                  <a:lnTo>
                    <a:pt x="498205" y="85725"/>
                  </a:lnTo>
                  <a:lnTo>
                    <a:pt x="527377" y="119822"/>
                  </a:lnTo>
                  <a:lnTo>
                    <a:pt x="551113" y="158163"/>
                  </a:lnTo>
                  <a:lnTo>
                    <a:pt x="568811" y="200143"/>
                  </a:lnTo>
                  <a:lnTo>
                    <a:pt x="579871" y="245159"/>
                  </a:lnTo>
                  <a:lnTo>
                    <a:pt x="583691" y="292608"/>
                  </a:lnTo>
                  <a:lnTo>
                    <a:pt x="579871" y="340056"/>
                  </a:lnTo>
                  <a:lnTo>
                    <a:pt x="568811" y="385072"/>
                  </a:lnTo>
                  <a:lnTo>
                    <a:pt x="551113" y="427052"/>
                  </a:lnTo>
                  <a:lnTo>
                    <a:pt x="527377" y="465393"/>
                  </a:lnTo>
                  <a:lnTo>
                    <a:pt x="498205" y="499490"/>
                  </a:lnTo>
                  <a:lnTo>
                    <a:pt x="464198" y="528742"/>
                  </a:lnTo>
                  <a:lnTo>
                    <a:pt x="425957" y="552544"/>
                  </a:lnTo>
                  <a:lnTo>
                    <a:pt x="384084" y="570292"/>
                  </a:lnTo>
                  <a:lnTo>
                    <a:pt x="339180" y="581384"/>
                  </a:lnTo>
                  <a:lnTo>
                    <a:pt x="291845" y="585216"/>
                  </a:lnTo>
                  <a:lnTo>
                    <a:pt x="244511" y="581384"/>
                  </a:lnTo>
                  <a:lnTo>
                    <a:pt x="199607" y="570292"/>
                  </a:lnTo>
                  <a:lnTo>
                    <a:pt x="157734" y="552544"/>
                  </a:lnTo>
                  <a:lnTo>
                    <a:pt x="119493" y="528742"/>
                  </a:lnTo>
                  <a:lnTo>
                    <a:pt x="85486" y="499491"/>
                  </a:lnTo>
                  <a:lnTo>
                    <a:pt x="56314" y="465393"/>
                  </a:lnTo>
                  <a:lnTo>
                    <a:pt x="32578" y="427052"/>
                  </a:lnTo>
                  <a:lnTo>
                    <a:pt x="14880" y="385072"/>
                  </a:lnTo>
                  <a:lnTo>
                    <a:pt x="3820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 descr=""/>
          <p:cNvSpPr txBox="1"/>
          <p:nvPr/>
        </p:nvSpPr>
        <p:spPr>
          <a:xfrm>
            <a:off x="6111621" y="3824096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670929" y="4590034"/>
            <a:ext cx="4196080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инфраструктуры,</a:t>
            </a:r>
            <a:r>
              <a:rPr dirty="0" sz="16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адаптированной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потребностям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5880861" y="4573270"/>
            <a:ext cx="642620" cy="642620"/>
            <a:chOff x="5880861" y="4573270"/>
            <a:chExt cx="642620" cy="642620"/>
          </a:xfrm>
        </p:grpSpPr>
        <p:sp>
          <p:nvSpPr>
            <p:cNvPr id="41" name="object 41" descr=""/>
            <p:cNvSpPr/>
            <p:nvPr/>
          </p:nvSpPr>
          <p:spPr>
            <a:xfrm>
              <a:off x="5910071" y="460248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2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5910071" y="4602480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6"/>
                  </a:lnTo>
                  <a:lnTo>
                    <a:pt x="579871" y="339180"/>
                  </a:lnTo>
                  <a:lnTo>
                    <a:pt x="568811" y="384084"/>
                  </a:lnTo>
                  <a:lnTo>
                    <a:pt x="551113" y="425957"/>
                  </a:lnTo>
                  <a:lnTo>
                    <a:pt x="527377" y="464198"/>
                  </a:lnTo>
                  <a:lnTo>
                    <a:pt x="498205" y="498205"/>
                  </a:lnTo>
                  <a:lnTo>
                    <a:pt x="464198" y="527377"/>
                  </a:lnTo>
                  <a:lnTo>
                    <a:pt x="425957" y="551113"/>
                  </a:lnTo>
                  <a:lnTo>
                    <a:pt x="384084" y="568811"/>
                  </a:lnTo>
                  <a:lnTo>
                    <a:pt x="339180" y="579871"/>
                  </a:lnTo>
                  <a:lnTo>
                    <a:pt x="291845" y="583692"/>
                  </a:lnTo>
                  <a:lnTo>
                    <a:pt x="244511" y="579871"/>
                  </a:lnTo>
                  <a:lnTo>
                    <a:pt x="199607" y="568811"/>
                  </a:lnTo>
                  <a:lnTo>
                    <a:pt x="157734" y="551113"/>
                  </a:lnTo>
                  <a:lnTo>
                    <a:pt x="119493" y="527377"/>
                  </a:lnTo>
                  <a:lnTo>
                    <a:pt x="85486" y="498205"/>
                  </a:lnTo>
                  <a:lnTo>
                    <a:pt x="56314" y="464198"/>
                  </a:lnTo>
                  <a:lnTo>
                    <a:pt x="32578" y="425957"/>
                  </a:lnTo>
                  <a:lnTo>
                    <a:pt x="14880" y="384084"/>
                  </a:lnTo>
                  <a:lnTo>
                    <a:pt x="3820" y="339180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6111621" y="4734814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6670929" y="5295722"/>
            <a:ext cx="4377055" cy="5130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Повышение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качества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оказываемых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пожилому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населению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социальных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услуг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5881115" y="5237988"/>
            <a:ext cx="641985" cy="641985"/>
            <a:chOff x="5881115" y="5237988"/>
            <a:chExt cx="641985" cy="641985"/>
          </a:xfrm>
        </p:grpSpPr>
        <p:sp>
          <p:nvSpPr>
            <p:cNvPr id="46" name="object 46" descr=""/>
            <p:cNvSpPr/>
            <p:nvPr/>
          </p:nvSpPr>
          <p:spPr>
            <a:xfrm>
              <a:off x="5910071" y="5266944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5"/>
                  </a:lnTo>
                  <a:lnTo>
                    <a:pt x="3820" y="339183"/>
                  </a:lnTo>
                  <a:lnTo>
                    <a:pt x="14880" y="384089"/>
                  </a:lnTo>
                  <a:lnTo>
                    <a:pt x="32578" y="425963"/>
                  </a:lnTo>
                  <a:lnTo>
                    <a:pt x="56314" y="464203"/>
                  </a:lnTo>
                  <a:lnTo>
                    <a:pt x="85486" y="498209"/>
                  </a:lnTo>
                  <a:lnTo>
                    <a:pt x="119493" y="527380"/>
                  </a:lnTo>
                  <a:lnTo>
                    <a:pt x="157734" y="551115"/>
                  </a:lnTo>
                  <a:lnTo>
                    <a:pt x="199607" y="568812"/>
                  </a:lnTo>
                  <a:lnTo>
                    <a:pt x="244511" y="579872"/>
                  </a:lnTo>
                  <a:lnTo>
                    <a:pt x="291845" y="583691"/>
                  </a:lnTo>
                  <a:lnTo>
                    <a:pt x="339180" y="579872"/>
                  </a:lnTo>
                  <a:lnTo>
                    <a:pt x="384084" y="568812"/>
                  </a:lnTo>
                  <a:lnTo>
                    <a:pt x="425957" y="551115"/>
                  </a:lnTo>
                  <a:lnTo>
                    <a:pt x="464198" y="527380"/>
                  </a:lnTo>
                  <a:lnTo>
                    <a:pt x="498205" y="498209"/>
                  </a:lnTo>
                  <a:lnTo>
                    <a:pt x="527377" y="464203"/>
                  </a:lnTo>
                  <a:lnTo>
                    <a:pt x="551113" y="425963"/>
                  </a:lnTo>
                  <a:lnTo>
                    <a:pt x="568811" y="384089"/>
                  </a:lnTo>
                  <a:lnTo>
                    <a:pt x="579871" y="339183"/>
                  </a:lnTo>
                  <a:lnTo>
                    <a:pt x="583691" y="291845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5910071" y="5266944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5"/>
                  </a:lnTo>
                  <a:lnTo>
                    <a:pt x="579871" y="339183"/>
                  </a:lnTo>
                  <a:lnTo>
                    <a:pt x="568811" y="384089"/>
                  </a:lnTo>
                  <a:lnTo>
                    <a:pt x="551113" y="425963"/>
                  </a:lnTo>
                  <a:lnTo>
                    <a:pt x="527377" y="464203"/>
                  </a:lnTo>
                  <a:lnTo>
                    <a:pt x="498205" y="498209"/>
                  </a:lnTo>
                  <a:lnTo>
                    <a:pt x="464198" y="527380"/>
                  </a:lnTo>
                  <a:lnTo>
                    <a:pt x="425957" y="551115"/>
                  </a:lnTo>
                  <a:lnTo>
                    <a:pt x="384084" y="568812"/>
                  </a:lnTo>
                  <a:lnTo>
                    <a:pt x="339180" y="579872"/>
                  </a:lnTo>
                  <a:lnTo>
                    <a:pt x="291845" y="583691"/>
                  </a:lnTo>
                  <a:lnTo>
                    <a:pt x="244511" y="579872"/>
                  </a:lnTo>
                  <a:lnTo>
                    <a:pt x="199607" y="568812"/>
                  </a:lnTo>
                  <a:lnTo>
                    <a:pt x="157734" y="551115"/>
                  </a:lnTo>
                  <a:lnTo>
                    <a:pt x="119493" y="527380"/>
                  </a:lnTo>
                  <a:lnTo>
                    <a:pt x="85486" y="498209"/>
                  </a:lnTo>
                  <a:lnTo>
                    <a:pt x="56314" y="464203"/>
                  </a:lnTo>
                  <a:lnTo>
                    <a:pt x="32578" y="425963"/>
                  </a:lnTo>
                  <a:lnTo>
                    <a:pt x="14880" y="384089"/>
                  </a:lnTo>
                  <a:lnTo>
                    <a:pt x="3820" y="339183"/>
                  </a:lnTo>
                  <a:lnTo>
                    <a:pt x="0" y="29184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6111621" y="5399023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94661" y="3534613"/>
            <a:ext cx="8205470" cy="2038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4400" spc="-10">
                <a:solidFill>
                  <a:srgbClr val="585858"/>
                </a:solidFill>
                <a:latin typeface="Arial Black"/>
                <a:cs typeface="Arial Black"/>
              </a:rPr>
              <a:t>Республиканский</a:t>
            </a:r>
            <a:endParaRPr sz="4400">
              <a:latin typeface="Arial Black"/>
              <a:cs typeface="Arial Black"/>
            </a:endParaRPr>
          </a:p>
          <a:p>
            <a:pPr algn="ctr" marL="12700" marR="5080">
              <a:lnSpc>
                <a:spcPct val="100000"/>
              </a:lnSpc>
              <a:tabLst>
                <a:tab pos="6377305" algn="l"/>
              </a:tabLst>
            </a:pPr>
            <a:r>
              <a:rPr dirty="0" sz="4400" spc="-10">
                <a:solidFill>
                  <a:srgbClr val="585858"/>
                </a:solidFill>
                <a:latin typeface="Arial Black"/>
                <a:cs typeface="Arial Black"/>
              </a:rPr>
              <a:t>геронтологический</a:t>
            </a:r>
            <a:r>
              <a:rPr dirty="0" sz="4400">
                <a:solidFill>
                  <a:srgbClr val="585858"/>
                </a:solidFill>
                <a:latin typeface="Arial Black"/>
                <a:cs typeface="Arial Black"/>
              </a:rPr>
              <a:t>	</a:t>
            </a:r>
            <a:r>
              <a:rPr dirty="0" sz="4400" spc="-10">
                <a:solidFill>
                  <a:srgbClr val="585858"/>
                </a:solidFill>
                <a:latin typeface="Arial Black"/>
                <a:cs typeface="Arial Black"/>
              </a:rPr>
              <a:t>центр </a:t>
            </a:r>
            <a:r>
              <a:rPr dirty="0" sz="4400">
                <a:solidFill>
                  <a:srgbClr val="339966"/>
                </a:solidFill>
                <a:latin typeface="Arial Black"/>
                <a:cs typeface="Arial Black"/>
              </a:rPr>
              <a:t>(активного</a:t>
            </a:r>
            <a:r>
              <a:rPr dirty="0" sz="4400" spc="-65">
                <a:solidFill>
                  <a:srgbClr val="339966"/>
                </a:solidFill>
                <a:latin typeface="Arial Black"/>
                <a:cs typeface="Arial Black"/>
              </a:rPr>
              <a:t> </a:t>
            </a:r>
            <a:r>
              <a:rPr dirty="0" sz="4400" spc="-10">
                <a:solidFill>
                  <a:srgbClr val="339966"/>
                </a:solidFill>
                <a:latin typeface="Arial Black"/>
                <a:cs typeface="Arial Black"/>
              </a:rPr>
              <a:t>долголетия)</a:t>
            </a:r>
            <a:endParaRPr sz="4400">
              <a:latin typeface="Arial Black"/>
              <a:cs typeface="Arial Black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9208" y="685800"/>
            <a:ext cx="5053584" cy="284530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50334" y="5601087"/>
            <a:ext cx="2626709" cy="71334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800100" y="2462783"/>
            <a:ext cx="3837940" cy="2931160"/>
            <a:chOff x="800100" y="2462783"/>
            <a:chExt cx="3837940" cy="293116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0100" y="2732531"/>
              <a:ext cx="2715767" cy="266090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43072" y="2462783"/>
              <a:ext cx="1394460" cy="1600200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5161534" y="2478405"/>
            <a:ext cx="6252210" cy="3576954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5400" marR="508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целью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совершенствования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оказания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медицинской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помощи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пожилым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пациентам,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базе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Республиканского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клинического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госпиталя</a:t>
            </a:r>
            <a:endParaRPr sz="2000">
              <a:latin typeface="Arial"/>
              <a:cs typeface="Arial"/>
            </a:endParaRPr>
          </a:p>
          <a:p>
            <a:pPr marL="25400" marR="217804">
              <a:lnSpc>
                <a:spcPct val="100000"/>
              </a:lnSpc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инвалидов</a:t>
            </a:r>
            <a:r>
              <a:rPr dirty="0" sz="2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Великой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Отечественной</a:t>
            </a:r>
            <a:r>
              <a:rPr dirty="0" sz="20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войны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имени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П.М.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Машерова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30</a:t>
            </a:r>
            <a:r>
              <a:rPr dirty="0" sz="20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декабря</a:t>
            </a:r>
            <a:r>
              <a:rPr dirty="0" sz="20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2016</a:t>
            </a:r>
            <a:r>
              <a:rPr dirty="0" sz="20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года</a:t>
            </a:r>
            <a:r>
              <a:rPr dirty="0" sz="20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был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создан Республиканский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геронтологический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центр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(активного</a:t>
            </a:r>
            <a:r>
              <a:rPr dirty="0" sz="20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долголетия).</a:t>
            </a:r>
            <a:endParaRPr sz="2000">
              <a:latin typeface="Arial"/>
              <a:cs typeface="Arial"/>
            </a:endParaRPr>
          </a:p>
          <a:p>
            <a:pPr marL="12700" marR="1336040">
              <a:lnSpc>
                <a:spcPct val="100000"/>
              </a:lnSpc>
              <a:spcBef>
                <a:spcPts val="155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Руководителем</a:t>
            </a:r>
            <a:r>
              <a:rPr dirty="0" sz="2000" spc="-1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центра</a:t>
            </a:r>
            <a:r>
              <a:rPr dirty="0" sz="20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является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главный внештатный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гериатр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Минздрава,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к.м.н., заместитель</a:t>
            </a:r>
            <a:r>
              <a:rPr dirty="0" sz="2000" spc="-114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главного</a:t>
            </a:r>
            <a:r>
              <a:rPr dirty="0" sz="20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врача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госпиталя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—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Людмила</a:t>
            </a:r>
            <a:r>
              <a:rPr dirty="0" sz="2000" spc="-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585858"/>
                </a:solidFill>
                <a:latin typeface="Arial"/>
                <a:cs typeface="Arial"/>
              </a:rPr>
              <a:t>Аверкиевна</a:t>
            </a:r>
            <a:r>
              <a:rPr dirty="0" sz="2000" spc="-6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585858"/>
                </a:solidFill>
                <a:latin typeface="Arial"/>
                <a:cs typeface="Arial"/>
              </a:rPr>
              <a:t>Жилевич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3047"/>
            <a:ext cx="12187555" cy="1884045"/>
          </a:xfrm>
          <a:custGeom>
            <a:avLst/>
            <a:gdLst/>
            <a:ahLst/>
            <a:cxnLst/>
            <a:rect l="l" t="t" r="r" b="b"/>
            <a:pathLst>
              <a:path w="12187555" h="1884045">
                <a:moveTo>
                  <a:pt x="12187428" y="0"/>
                </a:moveTo>
                <a:lnTo>
                  <a:pt x="0" y="0"/>
                </a:lnTo>
                <a:lnTo>
                  <a:pt x="0" y="1883664"/>
                </a:lnTo>
                <a:lnTo>
                  <a:pt x="12187428" y="1883664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1201" rIns="0" bIns="0" rtlCol="0" vert="horz">
            <a:spAutoFit/>
          </a:bodyPr>
          <a:lstStyle/>
          <a:p>
            <a:pPr marL="1225550" marR="5080" indent="-988060">
              <a:lnSpc>
                <a:spcPct val="110000"/>
              </a:lnSpc>
              <a:spcBef>
                <a:spcPts val="100"/>
              </a:spcBef>
            </a:pPr>
            <a:r>
              <a:rPr dirty="0" sz="3100" spc="-10"/>
              <a:t>РЕСПУБЛИКАНСКИЙ</a:t>
            </a:r>
            <a:r>
              <a:rPr dirty="0" sz="3100" spc="-200"/>
              <a:t> </a:t>
            </a:r>
            <a:r>
              <a:rPr dirty="0" sz="3100" spc="-10"/>
              <a:t>ГЕРОНТОЛОГИЧЕСКИЙ </a:t>
            </a:r>
            <a:r>
              <a:rPr dirty="0" sz="3100"/>
              <a:t>ЦЕНТР</a:t>
            </a:r>
            <a:r>
              <a:rPr dirty="0" sz="3100" spc="-185"/>
              <a:t> </a:t>
            </a:r>
            <a:r>
              <a:rPr dirty="0" sz="3100"/>
              <a:t>(АКТИВНОГО</a:t>
            </a:r>
            <a:r>
              <a:rPr dirty="0" sz="3100" spc="-150"/>
              <a:t> </a:t>
            </a:r>
            <a:r>
              <a:rPr dirty="0" sz="3100" spc="-10"/>
              <a:t>ДОЛГОЛЕТИЯ)</a:t>
            </a:r>
            <a:endParaRPr sz="31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96492" y="2279395"/>
            <a:ext cx="5671185" cy="34658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85115">
              <a:lnSpc>
                <a:spcPct val="100000"/>
              </a:lnSpc>
              <a:spcBef>
                <a:spcPts val="95"/>
              </a:spcBef>
            </a:pP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9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состав</a:t>
            </a:r>
            <a:r>
              <a:rPr dirty="0" sz="19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центра</a:t>
            </a:r>
            <a:r>
              <a:rPr dirty="0" sz="19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входят</a:t>
            </a:r>
            <a:r>
              <a:rPr dirty="0" sz="19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клинические</a:t>
            </a:r>
            <a:r>
              <a:rPr dirty="0" sz="1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отделения госпиталя</a:t>
            </a:r>
            <a:r>
              <a:rPr dirty="0" sz="19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геронтологического</a:t>
            </a:r>
            <a:r>
              <a:rPr dirty="0" sz="19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профиля: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b="1">
                <a:solidFill>
                  <a:srgbClr val="585858"/>
                </a:solidFill>
                <a:latin typeface="Arial"/>
                <a:cs typeface="Arial"/>
              </a:rPr>
              <a:t>2</a:t>
            </a:r>
            <a:r>
              <a:rPr dirty="0" sz="19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585858"/>
                </a:solidFill>
                <a:latin typeface="Arial"/>
                <a:cs typeface="Arial"/>
              </a:rPr>
              <a:t>терапевтических</a:t>
            </a:r>
            <a:r>
              <a:rPr dirty="0" sz="19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9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9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585858"/>
                </a:solidFill>
                <a:latin typeface="Arial"/>
                <a:cs typeface="Arial"/>
              </a:rPr>
              <a:t>неврологическое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dirty="0" sz="19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585858"/>
                </a:solidFill>
                <a:latin typeface="Arial"/>
                <a:cs typeface="Arial"/>
              </a:rPr>
              <a:t>1</a:t>
            </a:r>
            <a:r>
              <a:rPr dirty="0" sz="19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585858"/>
                </a:solidFill>
                <a:latin typeface="Arial"/>
                <a:cs typeface="Arial"/>
              </a:rPr>
              <a:t>июля</a:t>
            </a:r>
            <a:r>
              <a:rPr dirty="0" sz="19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585858"/>
                </a:solidFill>
                <a:latin typeface="Arial"/>
                <a:cs typeface="Arial"/>
              </a:rPr>
              <a:t>2022</a:t>
            </a:r>
            <a:r>
              <a:rPr dirty="0" sz="19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585858"/>
                </a:solidFill>
                <a:latin typeface="Arial"/>
                <a:cs typeface="Arial"/>
              </a:rPr>
              <a:t>года</a:t>
            </a:r>
            <a:r>
              <a:rPr dirty="0" sz="1900" spc="-4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оказания</a:t>
            </a: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консультативной</a:t>
            </a:r>
            <a:r>
              <a:rPr dirty="0" sz="1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помощи</a:t>
            </a:r>
            <a:r>
              <a:rPr dirty="0" sz="19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пожилым</a:t>
            </a:r>
            <a:r>
              <a:rPr dirty="0" sz="19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пациентам</a:t>
            </a:r>
            <a:endParaRPr sz="19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9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составе</a:t>
            </a:r>
            <a:r>
              <a:rPr dirty="0" sz="1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центра</a:t>
            </a:r>
            <a:r>
              <a:rPr dirty="0" sz="19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был</a:t>
            </a:r>
            <a:r>
              <a:rPr dirty="0" sz="19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открыт</a:t>
            </a:r>
            <a:r>
              <a:rPr dirty="0" sz="19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 b="1">
                <a:solidFill>
                  <a:srgbClr val="585858"/>
                </a:solidFill>
                <a:latin typeface="Arial"/>
                <a:cs typeface="Arial"/>
              </a:rPr>
              <a:t>геронтологический кабинет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 marL="12700" marR="43815">
              <a:lnSpc>
                <a:spcPct val="100000"/>
              </a:lnSpc>
              <a:spcBef>
                <a:spcPts val="1010"/>
              </a:spcBef>
            </a:pPr>
            <a:r>
              <a:rPr dirty="0" sz="1900" spc="-20">
                <a:solidFill>
                  <a:srgbClr val="585858"/>
                </a:solidFill>
                <a:latin typeface="Arial"/>
                <a:cs typeface="Arial"/>
              </a:rPr>
              <a:t>Республиканский</a:t>
            </a: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геронтологический</a:t>
            </a:r>
            <a:r>
              <a:rPr dirty="0" sz="19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центр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(активного</a:t>
            </a:r>
            <a:r>
              <a:rPr dirty="0" sz="19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25">
                <a:solidFill>
                  <a:srgbClr val="585858"/>
                </a:solidFill>
                <a:latin typeface="Arial"/>
                <a:cs typeface="Arial"/>
              </a:rPr>
              <a:t>долголетия)</a:t>
            </a:r>
            <a:r>
              <a:rPr dirty="0" sz="19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20">
                <a:solidFill>
                  <a:srgbClr val="585858"/>
                </a:solidFill>
                <a:latin typeface="Arial"/>
                <a:cs typeface="Arial"/>
              </a:rPr>
              <a:t>является</a:t>
            </a:r>
            <a:r>
              <a:rPr dirty="0" sz="19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клинической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базой</a:t>
            </a:r>
            <a:r>
              <a:rPr dirty="0" sz="19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9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b="1">
                <a:solidFill>
                  <a:srgbClr val="585858"/>
                </a:solidFill>
                <a:latin typeface="Arial"/>
                <a:cs typeface="Arial"/>
              </a:rPr>
              <a:t>кафедры</a:t>
            </a:r>
            <a:r>
              <a:rPr dirty="0" sz="1900" spc="-6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общей</a:t>
            </a:r>
            <a:r>
              <a:rPr dirty="0" sz="19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врачебной</a:t>
            </a:r>
            <a:r>
              <a:rPr dirty="0" sz="19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практики</a:t>
            </a:r>
            <a:r>
              <a:rPr dirty="0" sz="19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50">
                <a:solidFill>
                  <a:srgbClr val="585858"/>
                </a:solidFill>
                <a:latin typeface="Arial"/>
                <a:cs typeface="Arial"/>
              </a:rPr>
              <a:t>с </a:t>
            </a:r>
            <a:r>
              <a:rPr dirty="0" sz="1900">
                <a:solidFill>
                  <a:srgbClr val="585858"/>
                </a:solidFill>
                <a:latin typeface="Arial"/>
                <a:cs typeface="Arial"/>
              </a:rPr>
              <a:t>курсом</a:t>
            </a:r>
            <a:r>
              <a:rPr dirty="0" sz="19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гериатрии</a:t>
            </a:r>
            <a:r>
              <a:rPr dirty="0" sz="19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900" spc="-10">
                <a:solidFill>
                  <a:srgbClr val="585858"/>
                </a:solidFill>
                <a:latin typeface="Arial"/>
                <a:cs typeface="Arial"/>
              </a:rPr>
              <a:t>БелМАПО.</a:t>
            </a:r>
            <a:endParaRPr sz="19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2562225">
              <a:lnSpc>
                <a:spcPct val="100000"/>
              </a:lnSpc>
              <a:spcBef>
                <a:spcPts val="100"/>
              </a:spcBef>
            </a:pPr>
            <a:r>
              <a:rPr dirty="0"/>
              <a:t>СТРУКТУРА</a:t>
            </a:r>
            <a:r>
              <a:rPr dirty="0" spc="-15"/>
              <a:t> </a:t>
            </a:r>
            <a:r>
              <a:rPr dirty="0" spc="-10"/>
              <a:t>ЦЕНТРА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7124700" y="1967483"/>
            <a:ext cx="4532630" cy="4191000"/>
            <a:chOff x="7124700" y="1967483"/>
            <a:chExt cx="4532630" cy="4191000"/>
          </a:xfrm>
        </p:grpSpPr>
        <p:pic>
          <p:nvPicPr>
            <p:cNvPr id="6" name="object 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27263" y="1967483"/>
              <a:ext cx="3444239" cy="1937004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24700" y="3560063"/>
              <a:ext cx="2857500" cy="1906524"/>
            </a:xfrm>
            <a:prstGeom prst="rect">
              <a:avLst/>
            </a:prstGeom>
          </p:spPr>
        </p:pic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648700" y="4149851"/>
              <a:ext cx="3008376" cy="2008632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9361932" y="3400044"/>
              <a:ext cx="1242060" cy="1242060"/>
            </a:xfrm>
            <a:custGeom>
              <a:avLst/>
              <a:gdLst/>
              <a:ahLst/>
              <a:cxnLst/>
              <a:rect l="l" t="t" r="r" b="b"/>
              <a:pathLst>
                <a:path w="1242059" h="1242060">
                  <a:moveTo>
                    <a:pt x="621029" y="0"/>
                  </a:moveTo>
                  <a:lnTo>
                    <a:pt x="572491" y="1868"/>
                  </a:lnTo>
                  <a:lnTo>
                    <a:pt x="524975" y="7380"/>
                  </a:lnTo>
                  <a:lnTo>
                    <a:pt x="478620" y="16399"/>
                  </a:lnTo>
                  <a:lnTo>
                    <a:pt x="433563" y="28786"/>
                  </a:lnTo>
                  <a:lnTo>
                    <a:pt x="389943" y="44404"/>
                  </a:lnTo>
                  <a:lnTo>
                    <a:pt x="347898" y="63114"/>
                  </a:lnTo>
                  <a:lnTo>
                    <a:pt x="307565" y="84779"/>
                  </a:lnTo>
                  <a:lnTo>
                    <a:pt x="269083" y="109260"/>
                  </a:lnTo>
                  <a:lnTo>
                    <a:pt x="232589" y="136420"/>
                  </a:lnTo>
                  <a:lnTo>
                    <a:pt x="198222" y="166120"/>
                  </a:lnTo>
                  <a:lnTo>
                    <a:pt x="166120" y="198222"/>
                  </a:lnTo>
                  <a:lnTo>
                    <a:pt x="136420" y="232589"/>
                  </a:lnTo>
                  <a:lnTo>
                    <a:pt x="109260" y="269083"/>
                  </a:lnTo>
                  <a:lnTo>
                    <a:pt x="84779" y="307565"/>
                  </a:lnTo>
                  <a:lnTo>
                    <a:pt x="63114" y="347898"/>
                  </a:lnTo>
                  <a:lnTo>
                    <a:pt x="44404" y="389943"/>
                  </a:lnTo>
                  <a:lnTo>
                    <a:pt x="28786" y="433563"/>
                  </a:lnTo>
                  <a:lnTo>
                    <a:pt x="16399" y="478620"/>
                  </a:lnTo>
                  <a:lnTo>
                    <a:pt x="7380" y="524975"/>
                  </a:lnTo>
                  <a:lnTo>
                    <a:pt x="1868" y="572491"/>
                  </a:lnTo>
                  <a:lnTo>
                    <a:pt x="0" y="621029"/>
                  </a:lnTo>
                  <a:lnTo>
                    <a:pt x="1868" y="669568"/>
                  </a:lnTo>
                  <a:lnTo>
                    <a:pt x="7380" y="717084"/>
                  </a:lnTo>
                  <a:lnTo>
                    <a:pt x="16399" y="763439"/>
                  </a:lnTo>
                  <a:lnTo>
                    <a:pt x="28786" y="808496"/>
                  </a:lnTo>
                  <a:lnTo>
                    <a:pt x="44404" y="852116"/>
                  </a:lnTo>
                  <a:lnTo>
                    <a:pt x="63114" y="894161"/>
                  </a:lnTo>
                  <a:lnTo>
                    <a:pt x="84779" y="934494"/>
                  </a:lnTo>
                  <a:lnTo>
                    <a:pt x="109260" y="972976"/>
                  </a:lnTo>
                  <a:lnTo>
                    <a:pt x="136420" y="1009470"/>
                  </a:lnTo>
                  <a:lnTo>
                    <a:pt x="166120" y="1043837"/>
                  </a:lnTo>
                  <a:lnTo>
                    <a:pt x="198222" y="1075939"/>
                  </a:lnTo>
                  <a:lnTo>
                    <a:pt x="232589" y="1105639"/>
                  </a:lnTo>
                  <a:lnTo>
                    <a:pt x="269083" y="1132799"/>
                  </a:lnTo>
                  <a:lnTo>
                    <a:pt x="307565" y="1157280"/>
                  </a:lnTo>
                  <a:lnTo>
                    <a:pt x="347898" y="1178945"/>
                  </a:lnTo>
                  <a:lnTo>
                    <a:pt x="389943" y="1197655"/>
                  </a:lnTo>
                  <a:lnTo>
                    <a:pt x="433563" y="1213273"/>
                  </a:lnTo>
                  <a:lnTo>
                    <a:pt x="478620" y="1225660"/>
                  </a:lnTo>
                  <a:lnTo>
                    <a:pt x="524975" y="1234679"/>
                  </a:lnTo>
                  <a:lnTo>
                    <a:pt x="572491" y="1240191"/>
                  </a:lnTo>
                  <a:lnTo>
                    <a:pt x="621029" y="1242059"/>
                  </a:lnTo>
                  <a:lnTo>
                    <a:pt x="669568" y="1240191"/>
                  </a:lnTo>
                  <a:lnTo>
                    <a:pt x="717084" y="1234679"/>
                  </a:lnTo>
                  <a:lnTo>
                    <a:pt x="763439" y="1225660"/>
                  </a:lnTo>
                  <a:lnTo>
                    <a:pt x="808496" y="1213273"/>
                  </a:lnTo>
                  <a:lnTo>
                    <a:pt x="852116" y="1197655"/>
                  </a:lnTo>
                  <a:lnTo>
                    <a:pt x="894161" y="1178945"/>
                  </a:lnTo>
                  <a:lnTo>
                    <a:pt x="934494" y="1157280"/>
                  </a:lnTo>
                  <a:lnTo>
                    <a:pt x="972976" y="1132799"/>
                  </a:lnTo>
                  <a:lnTo>
                    <a:pt x="1009470" y="1105639"/>
                  </a:lnTo>
                  <a:lnTo>
                    <a:pt x="1043837" y="1075939"/>
                  </a:lnTo>
                  <a:lnTo>
                    <a:pt x="1075939" y="1043837"/>
                  </a:lnTo>
                  <a:lnTo>
                    <a:pt x="1105639" y="1009470"/>
                  </a:lnTo>
                  <a:lnTo>
                    <a:pt x="1132799" y="972976"/>
                  </a:lnTo>
                  <a:lnTo>
                    <a:pt x="1157280" y="934494"/>
                  </a:lnTo>
                  <a:lnTo>
                    <a:pt x="1178945" y="894161"/>
                  </a:lnTo>
                  <a:lnTo>
                    <a:pt x="1197655" y="852116"/>
                  </a:lnTo>
                  <a:lnTo>
                    <a:pt x="1213273" y="808496"/>
                  </a:lnTo>
                  <a:lnTo>
                    <a:pt x="1225660" y="763439"/>
                  </a:lnTo>
                  <a:lnTo>
                    <a:pt x="1234679" y="717084"/>
                  </a:lnTo>
                  <a:lnTo>
                    <a:pt x="1240191" y="669568"/>
                  </a:lnTo>
                  <a:lnTo>
                    <a:pt x="1242060" y="621029"/>
                  </a:lnTo>
                  <a:lnTo>
                    <a:pt x="1240191" y="572491"/>
                  </a:lnTo>
                  <a:lnTo>
                    <a:pt x="1234679" y="524975"/>
                  </a:lnTo>
                  <a:lnTo>
                    <a:pt x="1225660" y="478620"/>
                  </a:lnTo>
                  <a:lnTo>
                    <a:pt x="1213273" y="433563"/>
                  </a:lnTo>
                  <a:lnTo>
                    <a:pt x="1197655" y="389943"/>
                  </a:lnTo>
                  <a:lnTo>
                    <a:pt x="1178945" y="347898"/>
                  </a:lnTo>
                  <a:lnTo>
                    <a:pt x="1157280" y="307565"/>
                  </a:lnTo>
                  <a:lnTo>
                    <a:pt x="1132799" y="269083"/>
                  </a:lnTo>
                  <a:lnTo>
                    <a:pt x="1105639" y="232589"/>
                  </a:lnTo>
                  <a:lnTo>
                    <a:pt x="1075939" y="198222"/>
                  </a:lnTo>
                  <a:lnTo>
                    <a:pt x="1043837" y="166120"/>
                  </a:lnTo>
                  <a:lnTo>
                    <a:pt x="1009470" y="136420"/>
                  </a:lnTo>
                  <a:lnTo>
                    <a:pt x="972976" y="109260"/>
                  </a:lnTo>
                  <a:lnTo>
                    <a:pt x="934494" y="84779"/>
                  </a:lnTo>
                  <a:lnTo>
                    <a:pt x="894161" y="63114"/>
                  </a:lnTo>
                  <a:lnTo>
                    <a:pt x="852116" y="44404"/>
                  </a:lnTo>
                  <a:lnTo>
                    <a:pt x="808496" y="28786"/>
                  </a:lnTo>
                  <a:lnTo>
                    <a:pt x="763439" y="16399"/>
                  </a:lnTo>
                  <a:lnTo>
                    <a:pt x="717084" y="7380"/>
                  </a:lnTo>
                  <a:lnTo>
                    <a:pt x="669568" y="1868"/>
                  </a:lnTo>
                  <a:lnTo>
                    <a:pt x="6210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85732" y="3221736"/>
              <a:ext cx="1392935" cy="16002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348995" y="1937004"/>
            <a:ext cx="4966970" cy="4182110"/>
            <a:chOff x="348995" y="1937004"/>
            <a:chExt cx="4966970" cy="418211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8995" y="4009644"/>
              <a:ext cx="2682240" cy="1773936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2395" y="1937004"/>
              <a:ext cx="2542031" cy="190500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18688" y="4021836"/>
              <a:ext cx="2097024" cy="2097024"/>
            </a:xfrm>
            <a:prstGeom prst="rect">
              <a:avLst/>
            </a:prstGeom>
          </p:spPr>
        </p:pic>
        <p:sp>
          <p:nvSpPr>
            <p:cNvPr id="6" name="object 6" descr=""/>
            <p:cNvSpPr/>
            <p:nvPr/>
          </p:nvSpPr>
          <p:spPr>
            <a:xfrm>
              <a:off x="2106168" y="3387852"/>
              <a:ext cx="1242060" cy="1242060"/>
            </a:xfrm>
            <a:custGeom>
              <a:avLst/>
              <a:gdLst/>
              <a:ahLst/>
              <a:cxnLst/>
              <a:rect l="l" t="t" r="r" b="b"/>
              <a:pathLst>
                <a:path w="1242060" h="1242060">
                  <a:moveTo>
                    <a:pt x="621030" y="0"/>
                  </a:moveTo>
                  <a:lnTo>
                    <a:pt x="572491" y="1868"/>
                  </a:lnTo>
                  <a:lnTo>
                    <a:pt x="524975" y="7380"/>
                  </a:lnTo>
                  <a:lnTo>
                    <a:pt x="478620" y="16399"/>
                  </a:lnTo>
                  <a:lnTo>
                    <a:pt x="433563" y="28786"/>
                  </a:lnTo>
                  <a:lnTo>
                    <a:pt x="389943" y="44404"/>
                  </a:lnTo>
                  <a:lnTo>
                    <a:pt x="347898" y="63114"/>
                  </a:lnTo>
                  <a:lnTo>
                    <a:pt x="307565" y="84779"/>
                  </a:lnTo>
                  <a:lnTo>
                    <a:pt x="269083" y="109260"/>
                  </a:lnTo>
                  <a:lnTo>
                    <a:pt x="232589" y="136420"/>
                  </a:lnTo>
                  <a:lnTo>
                    <a:pt x="198222" y="166120"/>
                  </a:lnTo>
                  <a:lnTo>
                    <a:pt x="166120" y="198222"/>
                  </a:lnTo>
                  <a:lnTo>
                    <a:pt x="136420" y="232589"/>
                  </a:lnTo>
                  <a:lnTo>
                    <a:pt x="109260" y="269083"/>
                  </a:lnTo>
                  <a:lnTo>
                    <a:pt x="84779" y="307565"/>
                  </a:lnTo>
                  <a:lnTo>
                    <a:pt x="63114" y="347898"/>
                  </a:lnTo>
                  <a:lnTo>
                    <a:pt x="44404" y="389943"/>
                  </a:lnTo>
                  <a:lnTo>
                    <a:pt x="28786" y="433563"/>
                  </a:lnTo>
                  <a:lnTo>
                    <a:pt x="16399" y="478620"/>
                  </a:lnTo>
                  <a:lnTo>
                    <a:pt x="7380" y="524975"/>
                  </a:lnTo>
                  <a:lnTo>
                    <a:pt x="1868" y="572491"/>
                  </a:lnTo>
                  <a:lnTo>
                    <a:pt x="0" y="621030"/>
                  </a:lnTo>
                  <a:lnTo>
                    <a:pt x="1868" y="669568"/>
                  </a:lnTo>
                  <a:lnTo>
                    <a:pt x="7380" y="717084"/>
                  </a:lnTo>
                  <a:lnTo>
                    <a:pt x="16399" y="763439"/>
                  </a:lnTo>
                  <a:lnTo>
                    <a:pt x="28786" y="808496"/>
                  </a:lnTo>
                  <a:lnTo>
                    <a:pt x="44404" y="852116"/>
                  </a:lnTo>
                  <a:lnTo>
                    <a:pt x="63114" y="894161"/>
                  </a:lnTo>
                  <a:lnTo>
                    <a:pt x="84779" y="934494"/>
                  </a:lnTo>
                  <a:lnTo>
                    <a:pt x="109260" y="972976"/>
                  </a:lnTo>
                  <a:lnTo>
                    <a:pt x="136420" y="1009470"/>
                  </a:lnTo>
                  <a:lnTo>
                    <a:pt x="166120" y="1043837"/>
                  </a:lnTo>
                  <a:lnTo>
                    <a:pt x="198222" y="1075939"/>
                  </a:lnTo>
                  <a:lnTo>
                    <a:pt x="232589" y="1105639"/>
                  </a:lnTo>
                  <a:lnTo>
                    <a:pt x="269083" y="1132799"/>
                  </a:lnTo>
                  <a:lnTo>
                    <a:pt x="307565" y="1157280"/>
                  </a:lnTo>
                  <a:lnTo>
                    <a:pt x="347898" y="1178945"/>
                  </a:lnTo>
                  <a:lnTo>
                    <a:pt x="389943" y="1197655"/>
                  </a:lnTo>
                  <a:lnTo>
                    <a:pt x="433563" y="1213273"/>
                  </a:lnTo>
                  <a:lnTo>
                    <a:pt x="478620" y="1225660"/>
                  </a:lnTo>
                  <a:lnTo>
                    <a:pt x="524975" y="1234679"/>
                  </a:lnTo>
                  <a:lnTo>
                    <a:pt x="572491" y="1240191"/>
                  </a:lnTo>
                  <a:lnTo>
                    <a:pt x="621030" y="1242060"/>
                  </a:lnTo>
                  <a:lnTo>
                    <a:pt x="669568" y="1240191"/>
                  </a:lnTo>
                  <a:lnTo>
                    <a:pt x="717084" y="1234679"/>
                  </a:lnTo>
                  <a:lnTo>
                    <a:pt x="763439" y="1225660"/>
                  </a:lnTo>
                  <a:lnTo>
                    <a:pt x="808496" y="1213273"/>
                  </a:lnTo>
                  <a:lnTo>
                    <a:pt x="852116" y="1197655"/>
                  </a:lnTo>
                  <a:lnTo>
                    <a:pt x="894161" y="1178945"/>
                  </a:lnTo>
                  <a:lnTo>
                    <a:pt x="934494" y="1157280"/>
                  </a:lnTo>
                  <a:lnTo>
                    <a:pt x="972976" y="1132799"/>
                  </a:lnTo>
                  <a:lnTo>
                    <a:pt x="1009470" y="1105639"/>
                  </a:lnTo>
                  <a:lnTo>
                    <a:pt x="1043837" y="1075939"/>
                  </a:lnTo>
                  <a:lnTo>
                    <a:pt x="1075939" y="1043837"/>
                  </a:lnTo>
                  <a:lnTo>
                    <a:pt x="1105639" y="1009470"/>
                  </a:lnTo>
                  <a:lnTo>
                    <a:pt x="1132799" y="972976"/>
                  </a:lnTo>
                  <a:lnTo>
                    <a:pt x="1157280" y="934494"/>
                  </a:lnTo>
                  <a:lnTo>
                    <a:pt x="1178945" y="894161"/>
                  </a:lnTo>
                  <a:lnTo>
                    <a:pt x="1197655" y="852116"/>
                  </a:lnTo>
                  <a:lnTo>
                    <a:pt x="1213273" y="808496"/>
                  </a:lnTo>
                  <a:lnTo>
                    <a:pt x="1225660" y="763439"/>
                  </a:lnTo>
                  <a:lnTo>
                    <a:pt x="1234679" y="717084"/>
                  </a:lnTo>
                  <a:lnTo>
                    <a:pt x="1240191" y="669568"/>
                  </a:lnTo>
                  <a:lnTo>
                    <a:pt x="1242059" y="621030"/>
                  </a:lnTo>
                  <a:lnTo>
                    <a:pt x="1240191" y="572491"/>
                  </a:lnTo>
                  <a:lnTo>
                    <a:pt x="1234679" y="524975"/>
                  </a:lnTo>
                  <a:lnTo>
                    <a:pt x="1225660" y="478620"/>
                  </a:lnTo>
                  <a:lnTo>
                    <a:pt x="1213273" y="433563"/>
                  </a:lnTo>
                  <a:lnTo>
                    <a:pt x="1197655" y="389943"/>
                  </a:lnTo>
                  <a:lnTo>
                    <a:pt x="1178945" y="347898"/>
                  </a:lnTo>
                  <a:lnTo>
                    <a:pt x="1157280" y="307565"/>
                  </a:lnTo>
                  <a:lnTo>
                    <a:pt x="1132799" y="269083"/>
                  </a:lnTo>
                  <a:lnTo>
                    <a:pt x="1105639" y="232589"/>
                  </a:lnTo>
                  <a:lnTo>
                    <a:pt x="1075939" y="198222"/>
                  </a:lnTo>
                  <a:lnTo>
                    <a:pt x="1043837" y="166120"/>
                  </a:lnTo>
                  <a:lnTo>
                    <a:pt x="1009470" y="136420"/>
                  </a:lnTo>
                  <a:lnTo>
                    <a:pt x="972976" y="109260"/>
                  </a:lnTo>
                  <a:lnTo>
                    <a:pt x="934494" y="84779"/>
                  </a:lnTo>
                  <a:lnTo>
                    <a:pt x="894161" y="63114"/>
                  </a:lnTo>
                  <a:lnTo>
                    <a:pt x="852116" y="44404"/>
                  </a:lnTo>
                  <a:lnTo>
                    <a:pt x="808496" y="28786"/>
                  </a:lnTo>
                  <a:lnTo>
                    <a:pt x="763439" y="16399"/>
                  </a:lnTo>
                  <a:lnTo>
                    <a:pt x="717084" y="7380"/>
                  </a:lnTo>
                  <a:lnTo>
                    <a:pt x="669568" y="1868"/>
                  </a:lnTo>
                  <a:lnTo>
                    <a:pt x="62103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029968" y="3209544"/>
              <a:ext cx="1394459" cy="1598675"/>
            </a:xfrm>
            <a:prstGeom prst="rect">
              <a:avLst/>
            </a:prstGeom>
          </p:spPr>
        </p:pic>
      </p:grpSp>
      <p:sp>
        <p:nvSpPr>
          <p:cNvPr id="8" name="object 8" descr=""/>
          <p:cNvSpPr txBox="1"/>
          <p:nvPr/>
        </p:nvSpPr>
        <p:spPr>
          <a:xfrm>
            <a:off x="5846190" y="2196846"/>
            <a:ext cx="5628640" cy="3719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39243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Под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руководством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Жилевич</a:t>
            </a:r>
            <a:r>
              <a:rPr dirty="0" sz="1800" spc="-3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Л.А.</a:t>
            </a:r>
            <a:r>
              <a:rPr dirty="0" sz="1800" spc="-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силами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центра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проводятся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различные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мероприятия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(семинары, мастер-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классы,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круглые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столы,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конференции,</a:t>
            </a:r>
            <a:endParaRPr sz="1800">
              <a:latin typeface="Arial"/>
              <a:cs typeface="Arial"/>
            </a:endParaRPr>
          </a:p>
          <a:p>
            <a:pPr marL="12700" marR="63500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форумы),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направленные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обучение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специалистов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медицинской</a:t>
            </a:r>
            <a:r>
              <a:rPr dirty="0" sz="18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социальных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служб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вопросам</a:t>
            </a:r>
            <a:endParaRPr sz="1800">
              <a:latin typeface="Arial"/>
              <a:cs typeface="Arial"/>
            </a:endParaRPr>
          </a:p>
          <a:p>
            <a:pPr marL="12700" marR="880744">
              <a:lnSpc>
                <a:spcPct val="100000"/>
              </a:lnSpc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гериатрии,</a:t>
            </a:r>
            <a:r>
              <a:rPr dirty="0" sz="18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ведется</a:t>
            </a:r>
            <a:r>
              <a:rPr dirty="0" sz="18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работа</a:t>
            </a:r>
            <a:r>
              <a:rPr dirty="0" sz="18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по</a:t>
            </a:r>
            <a:r>
              <a:rPr dirty="0" sz="18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освещению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актуальных</a:t>
            </a:r>
            <a:r>
              <a:rPr dirty="0" sz="18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тем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ухода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за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пожилыми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людьми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населения.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Анонсы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8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обзоры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мероприятий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можно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увидеть</a:t>
            </a:r>
            <a:endParaRPr sz="18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8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сайте</a:t>
            </a:r>
            <a:r>
              <a:rPr dirty="0" sz="1800" spc="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госпиталя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,</a:t>
            </a:r>
            <a:r>
              <a:rPr dirty="0" sz="1800" spc="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а</a:t>
            </a:r>
            <a:r>
              <a:rPr dirty="0" sz="18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также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социальных</a:t>
            </a:r>
            <a:r>
              <a:rPr dirty="0" sz="18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сетях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(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Facebook,</a:t>
            </a:r>
            <a:r>
              <a:rPr dirty="0" sz="1800" spc="-4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Odnoklassniki,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Vkontakte,</a:t>
            </a:r>
            <a:r>
              <a:rPr dirty="0" sz="1800" spc="-1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585858"/>
                </a:solidFill>
                <a:latin typeface="Arial"/>
                <a:cs typeface="Arial"/>
              </a:rPr>
              <a:t>Instagram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).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Видео</a:t>
            </a:r>
            <a:r>
              <a:rPr dirty="0" sz="18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с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семинаров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8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размещается</a:t>
            </a:r>
            <a:r>
              <a:rPr dirty="0" sz="18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8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официальном </a:t>
            </a:r>
            <a:r>
              <a:rPr dirty="0" sz="1800" spc="-30" b="1">
                <a:solidFill>
                  <a:srgbClr val="585858"/>
                </a:solidFill>
                <a:latin typeface="Arial"/>
                <a:cs typeface="Arial"/>
              </a:rPr>
              <a:t>YouTube</a:t>
            </a:r>
            <a:r>
              <a:rPr dirty="0" sz="1800" spc="-80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585858"/>
                </a:solidFill>
                <a:latin typeface="Arial"/>
                <a:cs typeface="Arial"/>
              </a:rPr>
              <a:t>канале</a:t>
            </a:r>
            <a:r>
              <a:rPr dirty="0" sz="1800" spc="-55" b="1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госпиталя.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2057400">
              <a:lnSpc>
                <a:spcPct val="100000"/>
              </a:lnSpc>
              <a:spcBef>
                <a:spcPts val="100"/>
              </a:spcBef>
            </a:pPr>
            <a:r>
              <a:rPr dirty="0"/>
              <a:t>МЕРОПРИЯТИЯ</a:t>
            </a:r>
            <a:r>
              <a:rPr dirty="0" spc="-5"/>
              <a:t> </a:t>
            </a:r>
            <a:r>
              <a:rPr dirty="0" spc="-10"/>
              <a:t>ЦЕНТРА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71120">
              <a:lnSpc>
                <a:spcPct val="100000"/>
              </a:lnSpc>
              <a:spcBef>
                <a:spcPts val="100"/>
              </a:spcBef>
            </a:pPr>
            <a:r>
              <a:rPr dirty="0" b="0">
                <a:latin typeface="Arial"/>
                <a:cs typeface="Arial"/>
              </a:rPr>
              <a:t>Центр</a:t>
            </a:r>
            <a:r>
              <a:rPr dirty="0" spc="-3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активно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сотрудничает</a:t>
            </a:r>
            <a:r>
              <a:rPr dirty="0" spc="-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с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/>
              <a:t>ВОЗ,</a:t>
            </a:r>
            <a:r>
              <a:rPr dirty="0" spc="-25"/>
              <a:t> </a:t>
            </a:r>
            <a:r>
              <a:rPr dirty="0" spc="-10"/>
              <a:t>международными </a:t>
            </a:r>
            <a:r>
              <a:rPr dirty="0"/>
              <a:t>фондами</a:t>
            </a:r>
            <a:r>
              <a:rPr dirty="0" spc="5"/>
              <a:t> </a:t>
            </a:r>
            <a:r>
              <a:rPr dirty="0" b="0">
                <a:latin typeface="Arial"/>
                <a:cs typeface="Arial"/>
              </a:rPr>
              <a:t>(ЮНФПА),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/>
              <a:t>социальными и</a:t>
            </a:r>
            <a:r>
              <a:rPr dirty="0" spc="-30"/>
              <a:t> </a:t>
            </a:r>
            <a:r>
              <a:rPr dirty="0" spc="-10"/>
              <a:t>общественными организациями:</a:t>
            </a:r>
          </a:p>
          <a:p>
            <a:pPr marL="367665" marR="5080" indent="-355600">
              <a:lnSpc>
                <a:spcPct val="100000"/>
              </a:lnSpc>
              <a:spcBef>
                <a:spcPts val="1000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dirty="0" b="0">
                <a:latin typeface="Arial"/>
                <a:cs typeface="Arial"/>
              </a:rPr>
              <a:t>Белорусское</a:t>
            </a:r>
            <a:r>
              <a:rPr dirty="0" spc="-10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общественное</a:t>
            </a:r>
            <a:r>
              <a:rPr dirty="0" spc="-9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объединение</a:t>
            </a:r>
            <a:r>
              <a:rPr dirty="0" spc="-1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гериатров</a:t>
            </a:r>
            <a:r>
              <a:rPr dirty="0" spc="-105" b="0">
                <a:latin typeface="Arial"/>
                <a:cs typeface="Arial"/>
              </a:rPr>
              <a:t> </a:t>
            </a:r>
            <a:r>
              <a:rPr dirty="0" spc="-50" b="0">
                <a:latin typeface="Arial"/>
                <a:cs typeface="Arial"/>
              </a:rPr>
              <a:t>и </a:t>
            </a:r>
            <a:r>
              <a:rPr dirty="0" spc="-10" b="0">
                <a:latin typeface="Arial"/>
                <a:cs typeface="Arial"/>
              </a:rPr>
              <a:t>геронтологов</a:t>
            </a:r>
          </a:p>
          <a:p>
            <a:pPr marL="367665" indent="-355600">
              <a:lnSpc>
                <a:spcPct val="100000"/>
              </a:lnSpc>
              <a:spcBef>
                <a:spcPts val="405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dirty="0" b="0">
                <a:latin typeface="Arial"/>
                <a:cs typeface="Arial"/>
              </a:rPr>
              <a:t>БОМО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«Клиническая</a:t>
            </a:r>
            <a:r>
              <a:rPr dirty="0" spc="-3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фармакология</a:t>
            </a:r>
            <a:r>
              <a:rPr dirty="0" spc="-2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и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терапия»</a:t>
            </a:r>
          </a:p>
          <a:p>
            <a:pPr marL="367665" indent="-35560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dirty="0" b="0">
                <a:latin typeface="Arial"/>
                <a:cs typeface="Arial"/>
              </a:rPr>
              <a:t>БОМО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«Эндокринология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и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метаболизм»</a:t>
            </a:r>
          </a:p>
          <a:p>
            <a:pPr marL="367665" indent="-355600">
              <a:lnSpc>
                <a:spcPct val="100000"/>
              </a:lnSpc>
              <a:spcBef>
                <a:spcPts val="400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dirty="0" b="0">
                <a:latin typeface="Arial"/>
                <a:cs typeface="Arial"/>
              </a:rPr>
              <a:t>Белорусская</a:t>
            </a:r>
            <a:r>
              <a:rPr dirty="0" spc="-4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ассоциация</a:t>
            </a:r>
            <a:r>
              <a:rPr dirty="0" spc="-8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врачей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общей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практики</a:t>
            </a:r>
          </a:p>
          <a:p>
            <a:pPr marL="367665" indent="-355600">
              <a:lnSpc>
                <a:spcPct val="100000"/>
              </a:lnSpc>
              <a:spcBef>
                <a:spcPts val="409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dirty="0" b="0">
                <a:latin typeface="Arial"/>
                <a:cs typeface="Arial"/>
              </a:rPr>
              <a:t>Белорусская</a:t>
            </a:r>
            <a:r>
              <a:rPr dirty="0" spc="-2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ассоциация</a:t>
            </a:r>
            <a:r>
              <a:rPr dirty="0" spc="-6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социальных</a:t>
            </a:r>
            <a:r>
              <a:rPr dirty="0" spc="-5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работников</a:t>
            </a:r>
          </a:p>
          <a:p>
            <a:pPr marL="367665" indent="-35560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dirty="0" b="0">
                <a:latin typeface="Arial"/>
                <a:cs typeface="Arial"/>
              </a:rPr>
              <a:t>Белорусский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союз</a:t>
            </a:r>
            <a:r>
              <a:rPr dirty="0" spc="-70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женщин</a:t>
            </a:r>
          </a:p>
          <a:p>
            <a:pPr marL="367665" indent="-355600">
              <a:lnSpc>
                <a:spcPct val="100000"/>
              </a:lnSpc>
              <a:spcBef>
                <a:spcPts val="395"/>
              </a:spcBef>
              <a:buFont typeface="Wingdings"/>
              <a:buChar char=""/>
              <a:tabLst>
                <a:tab pos="367665" algn="l"/>
                <a:tab pos="368300" algn="l"/>
              </a:tabLst>
            </a:pPr>
            <a:r>
              <a:rPr dirty="0" b="0">
                <a:latin typeface="Arial"/>
                <a:cs typeface="Arial"/>
              </a:rPr>
              <a:t>Международное</a:t>
            </a:r>
            <a:r>
              <a:rPr dirty="0" spc="-10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общественное</a:t>
            </a:r>
            <a:r>
              <a:rPr dirty="0" spc="-105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объединение</a:t>
            </a:r>
          </a:p>
          <a:p>
            <a:pPr marL="367665">
              <a:lnSpc>
                <a:spcPct val="100000"/>
              </a:lnSpc>
            </a:pPr>
            <a:r>
              <a:rPr dirty="0" b="0">
                <a:latin typeface="Arial"/>
                <a:cs typeface="Arial"/>
              </a:rPr>
              <a:t>«Взаимопонимание»</a:t>
            </a:r>
            <a:r>
              <a:rPr dirty="0" spc="-45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и</a:t>
            </a:r>
            <a:r>
              <a:rPr dirty="0" spc="-50" b="0">
                <a:latin typeface="Arial"/>
                <a:cs typeface="Arial"/>
              </a:rPr>
              <a:t> </a:t>
            </a:r>
            <a:r>
              <a:rPr dirty="0" spc="-25" b="0">
                <a:latin typeface="Arial"/>
                <a:cs typeface="Arial"/>
              </a:rPr>
              <a:t>др.</a:t>
            </a:r>
          </a:p>
          <a:p>
            <a:pPr marL="12700" marR="436245">
              <a:lnSpc>
                <a:spcPct val="100000"/>
              </a:lnSpc>
              <a:spcBef>
                <a:spcPts val="1010"/>
              </a:spcBef>
            </a:pPr>
            <a:r>
              <a:rPr dirty="0" b="0">
                <a:latin typeface="Arial"/>
                <a:cs typeface="Arial"/>
              </a:rPr>
              <a:t>Главной</a:t>
            </a:r>
            <a:r>
              <a:rPr dirty="0" spc="-114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целью</a:t>
            </a:r>
            <a:r>
              <a:rPr dirty="0" spc="-114" b="0">
                <a:latin typeface="Arial"/>
                <a:cs typeface="Arial"/>
              </a:rPr>
              <a:t> </a:t>
            </a:r>
            <a:r>
              <a:rPr dirty="0" spc="-10" b="0">
                <a:latin typeface="Arial"/>
                <a:cs typeface="Arial"/>
              </a:rPr>
              <a:t>сотрудничества</a:t>
            </a:r>
            <a:r>
              <a:rPr dirty="0" spc="-80" b="0">
                <a:latin typeface="Arial"/>
                <a:cs typeface="Arial"/>
              </a:rPr>
              <a:t> </a:t>
            </a:r>
            <a:r>
              <a:rPr dirty="0" b="0">
                <a:latin typeface="Arial"/>
                <a:cs typeface="Arial"/>
              </a:rPr>
              <a:t>является</a:t>
            </a:r>
            <a:r>
              <a:rPr dirty="0" spc="-75" b="0">
                <a:latin typeface="Arial"/>
                <a:cs typeface="Arial"/>
              </a:rPr>
              <a:t> </a:t>
            </a:r>
            <a:r>
              <a:rPr dirty="0" spc="-10"/>
              <a:t>улучшение </a:t>
            </a:r>
            <a:r>
              <a:rPr dirty="0"/>
              <a:t>качества</a:t>
            </a:r>
            <a:r>
              <a:rPr dirty="0" spc="-40"/>
              <a:t> </a:t>
            </a:r>
            <a:r>
              <a:rPr dirty="0"/>
              <a:t>жизни</a:t>
            </a:r>
            <a:r>
              <a:rPr dirty="0" spc="-50"/>
              <a:t> </a:t>
            </a:r>
            <a:r>
              <a:rPr dirty="0"/>
              <a:t>лиц</a:t>
            </a:r>
            <a:r>
              <a:rPr dirty="0" spc="-55"/>
              <a:t> </a:t>
            </a:r>
            <a:r>
              <a:rPr dirty="0"/>
              <a:t>пожилого</a:t>
            </a:r>
            <a:r>
              <a:rPr dirty="0" spc="-55"/>
              <a:t> </a:t>
            </a:r>
            <a:r>
              <a:rPr dirty="0" spc="-10"/>
              <a:t>возраста</a:t>
            </a:r>
            <a:r>
              <a:rPr dirty="0" spc="-10" b="0">
                <a:latin typeface="Arial"/>
                <a:cs typeface="Arial"/>
              </a:rPr>
              <a:t>.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2705735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СОТРУДНИЧЕСТВО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73562" y="2128215"/>
            <a:ext cx="1294451" cy="59984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3616" y="3064764"/>
            <a:ext cx="1211580" cy="952500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9735" y="5491200"/>
            <a:ext cx="2576746" cy="617753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97998" y="2107205"/>
            <a:ext cx="2104630" cy="65172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892807" y="3122676"/>
            <a:ext cx="918971" cy="91897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28503" y="2991611"/>
            <a:ext cx="985965" cy="1062227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59438" y="4364268"/>
            <a:ext cx="2128520" cy="759968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023100" y="4305300"/>
            <a:ext cx="1359923" cy="7949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055870" y="1885569"/>
            <a:ext cx="5862320" cy="34029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Мы</a:t>
            </a:r>
            <a:r>
              <a:rPr dirty="0" sz="2400" spc="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расположены:</a:t>
            </a:r>
            <a:endParaRPr sz="2400">
              <a:latin typeface="Arial"/>
              <a:cs typeface="Arial"/>
            </a:endParaRPr>
          </a:p>
          <a:p>
            <a:pPr marL="25400" marR="5080">
              <a:lnSpc>
                <a:spcPct val="120000"/>
              </a:lnSpc>
              <a:spcBef>
                <a:spcPts val="8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Минская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область,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Минский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р-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н,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агрогородок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Лесной,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Минский областной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клинический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госпиталь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инвалидов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Великой</a:t>
            </a:r>
            <a:endParaRPr sz="160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380"/>
              </a:spcBef>
            </a:pP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отечественной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войны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имени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П.М.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Машерова.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25400">
              <a:lnSpc>
                <a:spcPct val="100000"/>
              </a:lnSpc>
              <a:spcBef>
                <a:spcPts val="5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Наши</a:t>
            </a:r>
            <a:r>
              <a:rPr dirty="0" sz="24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контакты:</a:t>
            </a:r>
            <a:endParaRPr sz="2400">
              <a:latin typeface="Arial"/>
              <a:cs typeface="Arial"/>
            </a:endParaRPr>
          </a:p>
          <a:p>
            <a:pPr marL="25400" marR="676275">
              <a:lnSpc>
                <a:spcPct val="120000"/>
              </a:lnSpc>
              <a:spcBef>
                <a:spcPts val="800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тел.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311-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46-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03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(руководитель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центра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—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Жилевич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Л.А.)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Сайт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(госпиталя):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u="sng" sz="1400" spc="-10">
                <a:solidFill>
                  <a:srgbClr val="00AF50"/>
                </a:solidFill>
                <a:uFill>
                  <a:solidFill>
                    <a:srgbClr val="00AF50"/>
                  </a:solidFill>
                </a:uFill>
                <a:latin typeface="Arial"/>
                <a:cs typeface="Arial"/>
                <a:hlinkClick r:id="rId2"/>
              </a:rPr>
              <a:t>www.giv.by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800" spc="-10">
                <a:solidFill>
                  <a:srgbClr val="00AF50"/>
                </a:solidFill>
                <a:latin typeface="Arial"/>
                <a:cs typeface="Arial"/>
              </a:rPr>
              <a:t>|</a:t>
            </a:r>
            <a:r>
              <a:rPr dirty="0" sz="2800" spc="-285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Мы</a:t>
            </a:r>
            <a:r>
              <a:rPr dirty="0" sz="18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585858"/>
                </a:solidFill>
                <a:latin typeface="Arial"/>
                <a:cs typeface="Arial"/>
              </a:rPr>
              <a:t>в социальных</a:t>
            </a:r>
            <a:r>
              <a:rPr dirty="0" sz="1800" spc="-10">
                <a:solidFill>
                  <a:srgbClr val="585858"/>
                </a:solidFill>
                <a:latin typeface="Arial"/>
                <a:cs typeface="Arial"/>
              </a:rPr>
              <a:t> сетях:</a:t>
            </a:r>
            <a:endParaRPr sz="18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2927985">
              <a:lnSpc>
                <a:spcPct val="100000"/>
              </a:lnSpc>
              <a:spcBef>
                <a:spcPts val="100"/>
              </a:spcBef>
            </a:pPr>
            <a:r>
              <a:rPr dirty="0"/>
              <a:t>ГДЕ</a:t>
            </a:r>
            <a:r>
              <a:rPr dirty="0" spc="-15"/>
              <a:t> </a:t>
            </a:r>
            <a:r>
              <a:rPr dirty="0"/>
              <a:t>НАС</a:t>
            </a:r>
            <a:r>
              <a:rPr dirty="0" spc="-10"/>
              <a:t> ИСКАТЬ</a:t>
            </a:r>
          </a:p>
        </p:txBody>
      </p:sp>
      <p:pic>
        <p:nvPicPr>
          <p:cNvPr id="5" name="object 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970531"/>
            <a:ext cx="4543043" cy="4128516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71871" y="5576315"/>
            <a:ext cx="522731" cy="522731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63184" y="5576315"/>
            <a:ext cx="524256" cy="522731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265164" y="5576315"/>
            <a:ext cx="522732" cy="52273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9059926" y="5692546"/>
            <a:ext cx="94170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mokgivov: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074789" y="5698642"/>
            <a:ext cx="727075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rkgivov: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340852" y="5576315"/>
            <a:ext cx="522731" cy="52273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2192000" cy="4695825"/>
          </a:xfrm>
          <a:custGeom>
            <a:avLst/>
            <a:gdLst/>
            <a:ahLst/>
            <a:cxnLst/>
            <a:rect l="l" t="t" r="r" b="b"/>
            <a:pathLst>
              <a:path w="12192000" h="4695825">
                <a:moveTo>
                  <a:pt x="0" y="4695444"/>
                </a:moveTo>
                <a:lnTo>
                  <a:pt x="12192000" y="4695444"/>
                </a:lnTo>
                <a:lnTo>
                  <a:pt x="12192000" y="0"/>
                </a:lnTo>
                <a:lnTo>
                  <a:pt x="0" y="0"/>
                </a:lnTo>
                <a:lnTo>
                  <a:pt x="0" y="4695444"/>
                </a:lnTo>
                <a:close/>
              </a:path>
            </a:pathLst>
          </a:custGeom>
          <a:solidFill>
            <a:srgbClr val="339966">
              <a:alpha val="25881"/>
            </a:srgbClr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12187555" cy="6858000"/>
            <a:chOff x="0" y="0"/>
            <a:chExt cx="12187555" cy="6858000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5644" y="0"/>
              <a:ext cx="7421880" cy="556564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0" y="4695443"/>
              <a:ext cx="12187555" cy="2162810"/>
            </a:xfrm>
            <a:custGeom>
              <a:avLst/>
              <a:gdLst/>
              <a:ahLst/>
              <a:cxnLst/>
              <a:rect l="l" t="t" r="r" b="b"/>
              <a:pathLst>
                <a:path w="12187555" h="2162809">
                  <a:moveTo>
                    <a:pt x="12187428" y="2162555"/>
                  </a:moveTo>
                  <a:lnTo>
                    <a:pt x="12187428" y="0"/>
                  </a:lnTo>
                  <a:lnTo>
                    <a:pt x="0" y="0"/>
                  </a:lnTo>
                  <a:lnTo>
                    <a:pt x="0" y="2162555"/>
                  </a:lnTo>
                  <a:lnTo>
                    <a:pt x="12187428" y="2162555"/>
                  </a:lnTo>
                  <a:close/>
                </a:path>
              </a:pathLst>
            </a:custGeom>
            <a:solidFill>
              <a:srgbClr val="339966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667636" y="4829601"/>
            <a:ext cx="8857615" cy="1450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41959" marR="5080" indent="-429895">
              <a:lnSpc>
                <a:spcPct val="146000"/>
              </a:lnSpc>
              <a:spcBef>
                <a:spcPts val="100"/>
              </a:spcBef>
            </a:pP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ЗДОРОВЬЕ</a:t>
            </a:r>
            <a:r>
              <a:rPr dirty="0" sz="3200" spc="-5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ВАС</a:t>
            </a:r>
            <a:r>
              <a:rPr dirty="0" sz="32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dirty="0" sz="3200" spc="-25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ВАШИХ</a:t>
            </a:r>
            <a:r>
              <a:rPr dirty="0" sz="3200" spc="-3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БЛИЗКИХ</a:t>
            </a:r>
            <a:r>
              <a:rPr dirty="0" sz="3200" spc="-50">
                <a:solidFill>
                  <a:srgbClr val="FFFFFF"/>
                </a:solidFill>
                <a:latin typeface="Arial Black"/>
                <a:cs typeface="Arial Black"/>
              </a:rPr>
              <a:t> — </a:t>
            </a: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ЗАЛОГ</a:t>
            </a:r>
            <a:r>
              <a:rPr dirty="0" sz="32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>
                <a:solidFill>
                  <a:srgbClr val="FFFFFF"/>
                </a:solidFill>
                <a:latin typeface="Arial Black"/>
                <a:cs typeface="Arial Black"/>
              </a:rPr>
              <a:t>АКТИВНОГО</a:t>
            </a:r>
            <a:r>
              <a:rPr dirty="0" sz="3200" spc="-4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3200" spc="-10">
                <a:solidFill>
                  <a:srgbClr val="FFFFFF"/>
                </a:solidFill>
                <a:latin typeface="Arial Black"/>
                <a:cs typeface="Arial Black"/>
              </a:rPr>
              <a:t>ДОЛГОЛЕТИЯ!</a:t>
            </a:r>
            <a:endParaRPr sz="3200">
              <a:latin typeface="Arial Black"/>
              <a:cs typeface="Arial Black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9171431" y="280415"/>
            <a:ext cx="2545080" cy="1701164"/>
            <a:chOff x="9171431" y="280415"/>
            <a:chExt cx="2545080" cy="1701164"/>
          </a:xfrm>
        </p:grpSpPr>
        <p:sp>
          <p:nvSpPr>
            <p:cNvPr id="8" name="object 8" descr=""/>
            <p:cNvSpPr/>
            <p:nvPr/>
          </p:nvSpPr>
          <p:spPr>
            <a:xfrm>
              <a:off x="10383011" y="484631"/>
              <a:ext cx="1292860" cy="1294130"/>
            </a:xfrm>
            <a:custGeom>
              <a:avLst/>
              <a:gdLst/>
              <a:ahLst/>
              <a:cxnLst/>
              <a:rect l="l" t="t" r="r" b="b"/>
              <a:pathLst>
                <a:path w="1292859" h="1294130">
                  <a:moveTo>
                    <a:pt x="646176" y="0"/>
                  </a:moveTo>
                  <a:lnTo>
                    <a:pt x="597951" y="1774"/>
                  </a:lnTo>
                  <a:lnTo>
                    <a:pt x="550689" y="7015"/>
                  </a:lnTo>
                  <a:lnTo>
                    <a:pt x="504515" y="15596"/>
                  </a:lnTo>
                  <a:lnTo>
                    <a:pt x="459552" y="27394"/>
                  </a:lnTo>
                  <a:lnTo>
                    <a:pt x="415928" y="42281"/>
                  </a:lnTo>
                  <a:lnTo>
                    <a:pt x="373765" y="60135"/>
                  </a:lnTo>
                  <a:lnTo>
                    <a:pt x="333190" y="80828"/>
                  </a:lnTo>
                  <a:lnTo>
                    <a:pt x="294327" y="104236"/>
                  </a:lnTo>
                  <a:lnTo>
                    <a:pt x="257302" y="130234"/>
                  </a:lnTo>
                  <a:lnTo>
                    <a:pt x="222238" y="158697"/>
                  </a:lnTo>
                  <a:lnTo>
                    <a:pt x="189261" y="189499"/>
                  </a:lnTo>
                  <a:lnTo>
                    <a:pt x="158497" y="222516"/>
                  </a:lnTo>
                  <a:lnTo>
                    <a:pt x="130069" y="257622"/>
                  </a:lnTo>
                  <a:lnTo>
                    <a:pt x="104103" y="294692"/>
                  </a:lnTo>
                  <a:lnTo>
                    <a:pt x="80724" y="333601"/>
                  </a:lnTo>
                  <a:lnTo>
                    <a:pt x="60057" y="374223"/>
                  </a:lnTo>
                  <a:lnTo>
                    <a:pt x="42227" y="416434"/>
                  </a:lnTo>
                  <a:lnTo>
                    <a:pt x="27358" y="460109"/>
                  </a:lnTo>
                  <a:lnTo>
                    <a:pt x="15576" y="505122"/>
                  </a:lnTo>
                  <a:lnTo>
                    <a:pt x="7006" y="551347"/>
                  </a:lnTo>
                  <a:lnTo>
                    <a:pt x="1772" y="598661"/>
                  </a:lnTo>
                  <a:lnTo>
                    <a:pt x="0" y="646938"/>
                  </a:lnTo>
                  <a:lnTo>
                    <a:pt x="1772" y="695214"/>
                  </a:lnTo>
                  <a:lnTo>
                    <a:pt x="7006" y="742528"/>
                  </a:lnTo>
                  <a:lnTo>
                    <a:pt x="15576" y="788753"/>
                  </a:lnTo>
                  <a:lnTo>
                    <a:pt x="27358" y="833766"/>
                  </a:lnTo>
                  <a:lnTo>
                    <a:pt x="42227" y="877441"/>
                  </a:lnTo>
                  <a:lnTo>
                    <a:pt x="60057" y="919652"/>
                  </a:lnTo>
                  <a:lnTo>
                    <a:pt x="80724" y="960274"/>
                  </a:lnTo>
                  <a:lnTo>
                    <a:pt x="104103" y="999183"/>
                  </a:lnTo>
                  <a:lnTo>
                    <a:pt x="130069" y="1036253"/>
                  </a:lnTo>
                  <a:lnTo>
                    <a:pt x="158497" y="1071359"/>
                  </a:lnTo>
                  <a:lnTo>
                    <a:pt x="189261" y="1104376"/>
                  </a:lnTo>
                  <a:lnTo>
                    <a:pt x="222238" y="1135178"/>
                  </a:lnTo>
                  <a:lnTo>
                    <a:pt x="257302" y="1163641"/>
                  </a:lnTo>
                  <a:lnTo>
                    <a:pt x="294327" y="1189639"/>
                  </a:lnTo>
                  <a:lnTo>
                    <a:pt x="333190" y="1213047"/>
                  </a:lnTo>
                  <a:lnTo>
                    <a:pt x="373765" y="1233740"/>
                  </a:lnTo>
                  <a:lnTo>
                    <a:pt x="415928" y="1251594"/>
                  </a:lnTo>
                  <a:lnTo>
                    <a:pt x="459552" y="1266481"/>
                  </a:lnTo>
                  <a:lnTo>
                    <a:pt x="504515" y="1278279"/>
                  </a:lnTo>
                  <a:lnTo>
                    <a:pt x="550689" y="1286860"/>
                  </a:lnTo>
                  <a:lnTo>
                    <a:pt x="597951" y="1292101"/>
                  </a:lnTo>
                  <a:lnTo>
                    <a:pt x="646176" y="1293876"/>
                  </a:lnTo>
                  <a:lnTo>
                    <a:pt x="694400" y="1292101"/>
                  </a:lnTo>
                  <a:lnTo>
                    <a:pt x="741662" y="1286860"/>
                  </a:lnTo>
                  <a:lnTo>
                    <a:pt x="787836" y="1278279"/>
                  </a:lnTo>
                  <a:lnTo>
                    <a:pt x="832799" y="1266481"/>
                  </a:lnTo>
                  <a:lnTo>
                    <a:pt x="876423" y="1251594"/>
                  </a:lnTo>
                  <a:lnTo>
                    <a:pt x="918586" y="1233740"/>
                  </a:lnTo>
                  <a:lnTo>
                    <a:pt x="959161" y="1213047"/>
                  </a:lnTo>
                  <a:lnTo>
                    <a:pt x="998024" y="1189639"/>
                  </a:lnTo>
                  <a:lnTo>
                    <a:pt x="1035049" y="1163641"/>
                  </a:lnTo>
                  <a:lnTo>
                    <a:pt x="1070113" y="1135178"/>
                  </a:lnTo>
                  <a:lnTo>
                    <a:pt x="1103090" y="1104376"/>
                  </a:lnTo>
                  <a:lnTo>
                    <a:pt x="1133854" y="1071359"/>
                  </a:lnTo>
                  <a:lnTo>
                    <a:pt x="1162282" y="1036253"/>
                  </a:lnTo>
                  <a:lnTo>
                    <a:pt x="1188248" y="999183"/>
                  </a:lnTo>
                  <a:lnTo>
                    <a:pt x="1211627" y="960274"/>
                  </a:lnTo>
                  <a:lnTo>
                    <a:pt x="1232294" y="919652"/>
                  </a:lnTo>
                  <a:lnTo>
                    <a:pt x="1250124" y="877441"/>
                  </a:lnTo>
                  <a:lnTo>
                    <a:pt x="1264993" y="833766"/>
                  </a:lnTo>
                  <a:lnTo>
                    <a:pt x="1276775" y="788753"/>
                  </a:lnTo>
                  <a:lnTo>
                    <a:pt x="1285345" y="742528"/>
                  </a:lnTo>
                  <a:lnTo>
                    <a:pt x="1290579" y="695214"/>
                  </a:lnTo>
                  <a:lnTo>
                    <a:pt x="1292352" y="646938"/>
                  </a:lnTo>
                  <a:lnTo>
                    <a:pt x="1290579" y="598661"/>
                  </a:lnTo>
                  <a:lnTo>
                    <a:pt x="1285345" y="551347"/>
                  </a:lnTo>
                  <a:lnTo>
                    <a:pt x="1276775" y="505122"/>
                  </a:lnTo>
                  <a:lnTo>
                    <a:pt x="1264993" y="460109"/>
                  </a:lnTo>
                  <a:lnTo>
                    <a:pt x="1250124" y="416434"/>
                  </a:lnTo>
                  <a:lnTo>
                    <a:pt x="1232294" y="374223"/>
                  </a:lnTo>
                  <a:lnTo>
                    <a:pt x="1211627" y="333601"/>
                  </a:lnTo>
                  <a:lnTo>
                    <a:pt x="1188248" y="294692"/>
                  </a:lnTo>
                  <a:lnTo>
                    <a:pt x="1162282" y="257622"/>
                  </a:lnTo>
                  <a:lnTo>
                    <a:pt x="1133854" y="222516"/>
                  </a:lnTo>
                  <a:lnTo>
                    <a:pt x="1103090" y="189499"/>
                  </a:lnTo>
                  <a:lnTo>
                    <a:pt x="1070113" y="158697"/>
                  </a:lnTo>
                  <a:lnTo>
                    <a:pt x="1035049" y="130234"/>
                  </a:lnTo>
                  <a:lnTo>
                    <a:pt x="998024" y="104236"/>
                  </a:lnTo>
                  <a:lnTo>
                    <a:pt x="959161" y="80828"/>
                  </a:lnTo>
                  <a:lnTo>
                    <a:pt x="918586" y="60135"/>
                  </a:lnTo>
                  <a:lnTo>
                    <a:pt x="876423" y="42281"/>
                  </a:lnTo>
                  <a:lnTo>
                    <a:pt x="832799" y="27394"/>
                  </a:lnTo>
                  <a:lnTo>
                    <a:pt x="787836" y="15596"/>
                  </a:lnTo>
                  <a:lnTo>
                    <a:pt x="741662" y="7015"/>
                  </a:lnTo>
                  <a:lnTo>
                    <a:pt x="694400" y="1774"/>
                  </a:lnTo>
                  <a:lnTo>
                    <a:pt x="6461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341863" y="445007"/>
              <a:ext cx="1374648" cy="1373124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250679" y="457200"/>
              <a:ext cx="1321435" cy="1320165"/>
            </a:xfrm>
            <a:custGeom>
              <a:avLst/>
              <a:gdLst/>
              <a:ahLst/>
              <a:cxnLst/>
              <a:rect l="l" t="t" r="r" b="b"/>
              <a:pathLst>
                <a:path w="1321434" h="1320164">
                  <a:moveTo>
                    <a:pt x="660653" y="0"/>
                  </a:moveTo>
                  <a:lnTo>
                    <a:pt x="613472" y="1656"/>
                  </a:lnTo>
                  <a:lnTo>
                    <a:pt x="567186" y="6552"/>
                  </a:lnTo>
                  <a:lnTo>
                    <a:pt x="521907" y="14575"/>
                  </a:lnTo>
                  <a:lnTo>
                    <a:pt x="477747" y="25613"/>
                  </a:lnTo>
                  <a:lnTo>
                    <a:pt x="434818" y="39556"/>
                  </a:lnTo>
                  <a:lnTo>
                    <a:pt x="393232" y="56291"/>
                  </a:lnTo>
                  <a:lnTo>
                    <a:pt x="353100" y="75707"/>
                  </a:lnTo>
                  <a:lnTo>
                    <a:pt x="314534" y="97692"/>
                  </a:lnTo>
                  <a:lnTo>
                    <a:pt x="277645" y="122135"/>
                  </a:lnTo>
                  <a:lnTo>
                    <a:pt x="242547" y="148924"/>
                  </a:lnTo>
                  <a:lnTo>
                    <a:pt x="209350" y="177947"/>
                  </a:lnTo>
                  <a:lnTo>
                    <a:pt x="178167" y="209093"/>
                  </a:lnTo>
                  <a:lnTo>
                    <a:pt x="149108" y="242251"/>
                  </a:lnTo>
                  <a:lnTo>
                    <a:pt x="122287" y="277308"/>
                  </a:lnTo>
                  <a:lnTo>
                    <a:pt x="97814" y="314153"/>
                  </a:lnTo>
                  <a:lnTo>
                    <a:pt x="75802" y="352675"/>
                  </a:lnTo>
                  <a:lnTo>
                    <a:pt x="56362" y="392761"/>
                  </a:lnTo>
                  <a:lnTo>
                    <a:pt x="39606" y="434301"/>
                  </a:lnTo>
                  <a:lnTo>
                    <a:pt x="25646" y="477182"/>
                  </a:lnTo>
                  <a:lnTo>
                    <a:pt x="14593" y="521293"/>
                  </a:lnTo>
                  <a:lnTo>
                    <a:pt x="6560" y="566523"/>
                  </a:lnTo>
                  <a:lnTo>
                    <a:pt x="1658" y="612760"/>
                  </a:lnTo>
                  <a:lnTo>
                    <a:pt x="0" y="659891"/>
                  </a:lnTo>
                  <a:lnTo>
                    <a:pt x="1658" y="707023"/>
                  </a:lnTo>
                  <a:lnTo>
                    <a:pt x="6560" y="753260"/>
                  </a:lnTo>
                  <a:lnTo>
                    <a:pt x="14593" y="798490"/>
                  </a:lnTo>
                  <a:lnTo>
                    <a:pt x="25646" y="842601"/>
                  </a:lnTo>
                  <a:lnTo>
                    <a:pt x="39606" y="885482"/>
                  </a:lnTo>
                  <a:lnTo>
                    <a:pt x="56362" y="927022"/>
                  </a:lnTo>
                  <a:lnTo>
                    <a:pt x="75802" y="967108"/>
                  </a:lnTo>
                  <a:lnTo>
                    <a:pt x="97814" y="1005630"/>
                  </a:lnTo>
                  <a:lnTo>
                    <a:pt x="122287" y="1042475"/>
                  </a:lnTo>
                  <a:lnTo>
                    <a:pt x="149108" y="1077532"/>
                  </a:lnTo>
                  <a:lnTo>
                    <a:pt x="178167" y="1110690"/>
                  </a:lnTo>
                  <a:lnTo>
                    <a:pt x="209350" y="1141836"/>
                  </a:lnTo>
                  <a:lnTo>
                    <a:pt x="242547" y="1170859"/>
                  </a:lnTo>
                  <a:lnTo>
                    <a:pt x="277645" y="1197648"/>
                  </a:lnTo>
                  <a:lnTo>
                    <a:pt x="314534" y="1222091"/>
                  </a:lnTo>
                  <a:lnTo>
                    <a:pt x="353100" y="1244076"/>
                  </a:lnTo>
                  <a:lnTo>
                    <a:pt x="393232" y="1263492"/>
                  </a:lnTo>
                  <a:lnTo>
                    <a:pt x="434818" y="1280227"/>
                  </a:lnTo>
                  <a:lnTo>
                    <a:pt x="477747" y="1294170"/>
                  </a:lnTo>
                  <a:lnTo>
                    <a:pt x="521907" y="1305208"/>
                  </a:lnTo>
                  <a:lnTo>
                    <a:pt x="567186" y="1313231"/>
                  </a:lnTo>
                  <a:lnTo>
                    <a:pt x="613472" y="1318127"/>
                  </a:lnTo>
                  <a:lnTo>
                    <a:pt x="660653" y="1319784"/>
                  </a:lnTo>
                  <a:lnTo>
                    <a:pt x="707835" y="1318127"/>
                  </a:lnTo>
                  <a:lnTo>
                    <a:pt x="754121" y="1313231"/>
                  </a:lnTo>
                  <a:lnTo>
                    <a:pt x="799400" y="1305208"/>
                  </a:lnTo>
                  <a:lnTo>
                    <a:pt x="843560" y="1294170"/>
                  </a:lnTo>
                  <a:lnTo>
                    <a:pt x="886489" y="1280227"/>
                  </a:lnTo>
                  <a:lnTo>
                    <a:pt x="928075" y="1263492"/>
                  </a:lnTo>
                  <a:lnTo>
                    <a:pt x="968207" y="1244076"/>
                  </a:lnTo>
                  <a:lnTo>
                    <a:pt x="1006773" y="1222091"/>
                  </a:lnTo>
                  <a:lnTo>
                    <a:pt x="1043662" y="1197648"/>
                  </a:lnTo>
                  <a:lnTo>
                    <a:pt x="1078760" y="1170859"/>
                  </a:lnTo>
                  <a:lnTo>
                    <a:pt x="1111957" y="1141836"/>
                  </a:lnTo>
                  <a:lnTo>
                    <a:pt x="1143140" y="1110690"/>
                  </a:lnTo>
                  <a:lnTo>
                    <a:pt x="1172199" y="1077532"/>
                  </a:lnTo>
                  <a:lnTo>
                    <a:pt x="1199020" y="1042475"/>
                  </a:lnTo>
                  <a:lnTo>
                    <a:pt x="1223493" y="1005630"/>
                  </a:lnTo>
                  <a:lnTo>
                    <a:pt x="1245505" y="967108"/>
                  </a:lnTo>
                  <a:lnTo>
                    <a:pt x="1264945" y="927022"/>
                  </a:lnTo>
                  <a:lnTo>
                    <a:pt x="1281701" y="885482"/>
                  </a:lnTo>
                  <a:lnTo>
                    <a:pt x="1295661" y="842601"/>
                  </a:lnTo>
                  <a:lnTo>
                    <a:pt x="1306714" y="798490"/>
                  </a:lnTo>
                  <a:lnTo>
                    <a:pt x="1314747" y="753260"/>
                  </a:lnTo>
                  <a:lnTo>
                    <a:pt x="1319649" y="707023"/>
                  </a:lnTo>
                  <a:lnTo>
                    <a:pt x="1321308" y="659891"/>
                  </a:lnTo>
                  <a:lnTo>
                    <a:pt x="1319649" y="612760"/>
                  </a:lnTo>
                  <a:lnTo>
                    <a:pt x="1314747" y="566523"/>
                  </a:lnTo>
                  <a:lnTo>
                    <a:pt x="1306714" y="521293"/>
                  </a:lnTo>
                  <a:lnTo>
                    <a:pt x="1295661" y="477182"/>
                  </a:lnTo>
                  <a:lnTo>
                    <a:pt x="1281701" y="434301"/>
                  </a:lnTo>
                  <a:lnTo>
                    <a:pt x="1264945" y="392761"/>
                  </a:lnTo>
                  <a:lnTo>
                    <a:pt x="1245505" y="352675"/>
                  </a:lnTo>
                  <a:lnTo>
                    <a:pt x="1223493" y="314153"/>
                  </a:lnTo>
                  <a:lnTo>
                    <a:pt x="1199020" y="277308"/>
                  </a:lnTo>
                  <a:lnTo>
                    <a:pt x="1172199" y="242251"/>
                  </a:lnTo>
                  <a:lnTo>
                    <a:pt x="1143140" y="209093"/>
                  </a:lnTo>
                  <a:lnTo>
                    <a:pt x="1111957" y="177947"/>
                  </a:lnTo>
                  <a:lnTo>
                    <a:pt x="1078760" y="148924"/>
                  </a:lnTo>
                  <a:lnTo>
                    <a:pt x="1043662" y="122135"/>
                  </a:lnTo>
                  <a:lnTo>
                    <a:pt x="1006773" y="97692"/>
                  </a:lnTo>
                  <a:lnTo>
                    <a:pt x="968207" y="75707"/>
                  </a:lnTo>
                  <a:lnTo>
                    <a:pt x="928075" y="56291"/>
                  </a:lnTo>
                  <a:lnTo>
                    <a:pt x="886489" y="39556"/>
                  </a:lnTo>
                  <a:lnTo>
                    <a:pt x="843560" y="25613"/>
                  </a:lnTo>
                  <a:lnTo>
                    <a:pt x="799400" y="14575"/>
                  </a:lnTo>
                  <a:lnTo>
                    <a:pt x="754121" y="6552"/>
                  </a:lnTo>
                  <a:lnTo>
                    <a:pt x="707835" y="1656"/>
                  </a:lnTo>
                  <a:lnTo>
                    <a:pt x="66065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171431" y="280415"/>
              <a:ext cx="1481327" cy="17007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15069" y="2571495"/>
            <a:ext cx="5008349" cy="330045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0" y="3047"/>
            <a:ext cx="12187555" cy="1823085"/>
          </a:xfrm>
          <a:custGeom>
            <a:avLst/>
            <a:gdLst/>
            <a:ahLst/>
            <a:cxnLst/>
            <a:rect l="l" t="t" r="r" b="b"/>
            <a:pathLst>
              <a:path w="12187555" h="1823085">
                <a:moveTo>
                  <a:pt x="12187428" y="0"/>
                </a:moveTo>
                <a:lnTo>
                  <a:pt x="0" y="0"/>
                </a:lnTo>
                <a:lnTo>
                  <a:pt x="0" y="1822703"/>
                </a:lnTo>
                <a:lnTo>
                  <a:pt x="12187428" y="1822703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651885" marR="5080" indent="-3428365">
              <a:lnSpc>
                <a:spcPct val="120000"/>
              </a:lnSpc>
              <a:spcBef>
                <a:spcPts val="95"/>
              </a:spcBef>
            </a:pPr>
            <a:r>
              <a:rPr dirty="0"/>
              <a:t>ДЛЯ</a:t>
            </a:r>
            <a:r>
              <a:rPr dirty="0" spc="-5"/>
              <a:t> </a:t>
            </a:r>
            <a:r>
              <a:rPr dirty="0"/>
              <a:t>КОГО</a:t>
            </a:r>
            <a:r>
              <a:rPr dirty="0" spc="-5"/>
              <a:t> </a:t>
            </a:r>
            <a:r>
              <a:rPr dirty="0"/>
              <a:t>СОЗДАНА</a:t>
            </a:r>
            <a:r>
              <a:rPr dirty="0" spc="-5"/>
              <a:t> </a:t>
            </a:r>
            <a:r>
              <a:rPr dirty="0" spc="-10"/>
              <a:t>НАЦИОНАЛЬНАЯ СТРАТЕГИЯ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204671" y="2467479"/>
            <a:ext cx="7981950" cy="29857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95"/>
              </a:spcBef>
            </a:pP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Национальная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стратегия</a:t>
            </a:r>
            <a:r>
              <a:rPr dirty="0" sz="24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«Активное</a:t>
            </a:r>
            <a:r>
              <a:rPr dirty="0" sz="24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долголетие</a:t>
            </a:r>
            <a:r>
              <a:rPr dirty="0" sz="24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—</a:t>
            </a:r>
            <a:r>
              <a:rPr dirty="0" sz="24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2030 </a:t>
            </a:r>
            <a:r>
              <a:rPr dirty="0" sz="2400" spc="-10">
                <a:solidFill>
                  <a:srgbClr val="585858"/>
                </a:solidFill>
                <a:latin typeface="Arial"/>
                <a:cs typeface="Arial"/>
              </a:rPr>
              <a:t>представляет</a:t>
            </a:r>
            <a:r>
              <a:rPr dirty="0" sz="24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585858"/>
                </a:solidFill>
                <a:latin typeface="Arial"/>
                <a:cs typeface="Arial"/>
              </a:rPr>
              <a:t>интересы</a:t>
            </a:r>
            <a:r>
              <a:rPr dirty="0" sz="24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400" spc="-20">
                <a:solidFill>
                  <a:srgbClr val="585858"/>
                </a:solidFill>
                <a:latin typeface="Arial"/>
                <a:cs typeface="Arial"/>
              </a:rPr>
              <a:t>лиц: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Arial"/>
              <a:cs typeface="Arial"/>
            </a:endParaRPr>
          </a:p>
          <a:p>
            <a:pPr marL="372110" indent="-360045">
              <a:lnSpc>
                <a:spcPct val="100000"/>
              </a:lnSpc>
              <a:buFont typeface="Wingdings"/>
              <a:buChar char=""/>
              <a:tabLst>
                <a:tab pos="372110" algn="l"/>
                <a:tab pos="37274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старше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65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5">
                <a:solidFill>
                  <a:srgbClr val="585858"/>
                </a:solidFill>
                <a:latin typeface="Arial"/>
                <a:cs typeface="Arial"/>
              </a:rPr>
              <a:t>лет</a:t>
            </a:r>
            <a:endParaRPr sz="2000">
              <a:latin typeface="Arial"/>
              <a:cs typeface="Arial"/>
            </a:endParaRPr>
          </a:p>
          <a:p>
            <a:pPr marL="372110" indent="-360045">
              <a:lnSpc>
                <a:spcPct val="100000"/>
              </a:lnSpc>
              <a:spcBef>
                <a:spcPts val="1720"/>
              </a:spcBef>
              <a:buFont typeface="Wingdings"/>
              <a:buChar char=""/>
              <a:tabLst>
                <a:tab pos="372110" algn="l"/>
                <a:tab pos="37274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пенсионного</a:t>
            </a:r>
            <a:r>
              <a:rPr dirty="0" sz="2000" spc="-10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возраста</a:t>
            </a:r>
            <a:r>
              <a:rPr dirty="0" sz="20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старше</a:t>
            </a:r>
            <a:endParaRPr sz="2000">
              <a:latin typeface="Arial"/>
              <a:cs typeface="Arial"/>
            </a:endParaRPr>
          </a:p>
          <a:p>
            <a:pPr marL="372110" indent="-360045">
              <a:lnSpc>
                <a:spcPct val="100000"/>
              </a:lnSpc>
              <a:spcBef>
                <a:spcPts val="1725"/>
              </a:spcBef>
              <a:buFont typeface="Wingdings"/>
              <a:buChar char=""/>
              <a:tabLst>
                <a:tab pos="372110" algn="l"/>
                <a:tab pos="372745" algn="l"/>
              </a:tabLst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не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более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5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лет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до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пенсионного</a:t>
            </a:r>
            <a:endParaRPr sz="2000">
              <a:latin typeface="Arial"/>
              <a:cs typeface="Arial"/>
            </a:endParaRPr>
          </a:p>
          <a:p>
            <a:pPr marL="372110">
              <a:lnSpc>
                <a:spcPct val="100000"/>
              </a:lnSpc>
              <a:spcBef>
                <a:spcPts val="72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возраста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8129" rIns="0" bIns="0" rtlCol="0" vert="horz">
            <a:spAutoFit/>
          </a:bodyPr>
          <a:lstStyle/>
          <a:p>
            <a:pPr marL="350520" marR="5080">
              <a:lnSpc>
                <a:spcPct val="120000"/>
              </a:lnSpc>
              <a:spcBef>
                <a:spcPts val="100"/>
              </a:spcBef>
            </a:pPr>
            <a:r>
              <a:rPr dirty="0" sz="2000" b="0">
                <a:latin typeface="Arial"/>
                <a:cs typeface="Arial"/>
              </a:rPr>
              <a:t>Формирование</a:t>
            </a:r>
            <a:r>
              <a:rPr dirty="0" sz="2000" spc="-10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общества</a:t>
            </a:r>
            <a:r>
              <a:rPr dirty="0" sz="2000" spc="-8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для</a:t>
            </a:r>
            <a:r>
              <a:rPr dirty="0" sz="2000" spc="-6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людей</a:t>
            </a:r>
            <a:r>
              <a:rPr dirty="0" sz="2000" spc="-65" b="0">
                <a:latin typeface="Arial"/>
                <a:cs typeface="Arial"/>
              </a:rPr>
              <a:t> </a:t>
            </a:r>
            <a:r>
              <a:rPr dirty="0" sz="2000" spc="-20" b="0">
                <a:latin typeface="Arial"/>
                <a:cs typeface="Arial"/>
              </a:rPr>
              <a:t>всех </a:t>
            </a:r>
            <a:r>
              <a:rPr dirty="0" sz="2000" spc="-10" b="0">
                <a:latin typeface="Arial"/>
                <a:cs typeface="Arial"/>
              </a:rPr>
              <a:t>возрастов,</a:t>
            </a:r>
            <a:r>
              <a:rPr dirty="0" sz="2000" spc="-9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создание</a:t>
            </a:r>
            <a:r>
              <a:rPr dirty="0" sz="2000" spc="-7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условий</a:t>
            </a:r>
            <a:r>
              <a:rPr dirty="0" sz="2000" spc="-6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для</a:t>
            </a:r>
            <a:r>
              <a:rPr dirty="0" sz="2000" spc="-30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наиболее </a:t>
            </a:r>
            <a:r>
              <a:rPr dirty="0" sz="2000" b="0">
                <a:latin typeface="Arial"/>
                <a:cs typeface="Arial"/>
              </a:rPr>
              <a:t>полной</a:t>
            </a:r>
            <a:r>
              <a:rPr dirty="0" sz="2000" spc="-8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и</a:t>
            </a:r>
            <a:r>
              <a:rPr dirty="0" sz="2000" spc="-5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эффективной</a:t>
            </a:r>
            <a:r>
              <a:rPr dirty="0" sz="2000" spc="-7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реализации</a:t>
            </a:r>
            <a:r>
              <a:rPr dirty="0" sz="2000" spc="-90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потенциала </a:t>
            </a:r>
            <a:r>
              <a:rPr dirty="0" sz="2000" b="0">
                <a:latin typeface="Arial"/>
                <a:cs typeface="Arial"/>
              </a:rPr>
              <a:t>пожилых</a:t>
            </a:r>
            <a:r>
              <a:rPr dirty="0" sz="2000" spc="-7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граждан,</a:t>
            </a:r>
            <a:r>
              <a:rPr dirty="0" sz="2000" spc="-75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устойчивого</a:t>
            </a:r>
            <a:r>
              <a:rPr dirty="0" sz="2000" spc="-70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повышения</a:t>
            </a:r>
            <a:endParaRPr sz="2000">
              <a:latin typeface="Arial"/>
              <a:cs typeface="Arial"/>
            </a:endParaRPr>
          </a:p>
          <a:p>
            <a:pPr marL="350520" marR="320675">
              <a:lnSpc>
                <a:spcPct val="120000"/>
              </a:lnSpc>
            </a:pPr>
            <a:r>
              <a:rPr dirty="0" sz="2000" b="0">
                <a:latin typeface="Arial"/>
                <a:cs typeface="Arial"/>
              </a:rPr>
              <a:t>качества</a:t>
            </a:r>
            <a:r>
              <a:rPr dirty="0" sz="2000" spc="-6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их</a:t>
            </a:r>
            <a:r>
              <a:rPr dirty="0" sz="2000" spc="-2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жизни</a:t>
            </a:r>
            <a:r>
              <a:rPr dirty="0" sz="2000" spc="-50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посредством</a:t>
            </a:r>
            <a:r>
              <a:rPr dirty="0" sz="2000" spc="-45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системной </a:t>
            </a:r>
            <a:r>
              <a:rPr dirty="0" sz="2000" b="0">
                <a:latin typeface="Arial"/>
                <a:cs typeface="Arial"/>
              </a:rPr>
              <a:t>адаптации</a:t>
            </a:r>
            <a:r>
              <a:rPr dirty="0" sz="2000" spc="-75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государственных</a:t>
            </a:r>
            <a:r>
              <a:rPr dirty="0" sz="2000" spc="-9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и</a:t>
            </a:r>
            <a:r>
              <a:rPr dirty="0" sz="2000" spc="-60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общественных </a:t>
            </a:r>
            <a:r>
              <a:rPr dirty="0" sz="2000" b="0">
                <a:latin typeface="Arial"/>
                <a:cs typeface="Arial"/>
              </a:rPr>
              <a:t>институтов</a:t>
            </a:r>
            <a:r>
              <a:rPr dirty="0" sz="2000" spc="-70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к</a:t>
            </a:r>
            <a:r>
              <a:rPr dirty="0" sz="2000" spc="-35" b="0">
                <a:latin typeface="Arial"/>
                <a:cs typeface="Arial"/>
              </a:rPr>
              <a:t> </a:t>
            </a:r>
            <a:r>
              <a:rPr dirty="0" sz="2000" b="0">
                <a:latin typeface="Arial"/>
                <a:cs typeface="Arial"/>
              </a:rPr>
              <a:t>старению</a:t>
            </a:r>
            <a:r>
              <a:rPr dirty="0" sz="2000" spc="-65" b="0">
                <a:latin typeface="Arial"/>
                <a:cs typeface="Arial"/>
              </a:rPr>
              <a:t> </a:t>
            </a:r>
            <a:r>
              <a:rPr dirty="0" sz="2000" spc="-10" b="0">
                <a:latin typeface="Arial"/>
                <a:cs typeface="Arial"/>
              </a:rPr>
              <a:t>населения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3047"/>
            <a:ext cx="12187555" cy="1457325"/>
          </a:xfrm>
          <a:custGeom>
            <a:avLst/>
            <a:gdLst/>
            <a:ahLst/>
            <a:cxnLst/>
            <a:rect l="l" t="t" r="r" b="b"/>
            <a:pathLst>
              <a:path w="12187555" h="1457325">
                <a:moveTo>
                  <a:pt x="12187428" y="0"/>
                </a:moveTo>
                <a:lnTo>
                  <a:pt x="0" y="0"/>
                </a:lnTo>
                <a:lnTo>
                  <a:pt x="0" y="1456943"/>
                </a:lnTo>
                <a:lnTo>
                  <a:pt x="12187428" y="1456943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7206" rIns="0" bIns="0" rtlCol="0" vert="horz">
            <a:spAutoFit/>
          </a:bodyPr>
          <a:lstStyle/>
          <a:p>
            <a:pPr marL="2767965">
              <a:lnSpc>
                <a:spcPct val="100000"/>
              </a:lnSpc>
              <a:spcBef>
                <a:spcPts val="100"/>
              </a:spcBef>
            </a:pPr>
            <a:r>
              <a:rPr dirty="0" spc="55"/>
              <a:t>ЦЕЛЬ</a:t>
            </a:r>
            <a:r>
              <a:rPr dirty="0" spc="160"/>
              <a:t> </a:t>
            </a:r>
            <a:r>
              <a:rPr dirty="0" spc="60"/>
              <a:t>СТРАТЕГИИ</a:t>
            </a:r>
          </a:p>
        </p:txBody>
      </p:sp>
      <p:grpSp>
        <p:nvGrpSpPr>
          <p:cNvPr id="5" name="object 5" descr=""/>
          <p:cNvGrpSpPr/>
          <p:nvPr/>
        </p:nvGrpSpPr>
        <p:grpSpPr>
          <a:xfrm>
            <a:off x="839711" y="1374647"/>
            <a:ext cx="3902075" cy="3952240"/>
            <a:chOff x="839711" y="1374647"/>
            <a:chExt cx="3902075" cy="3952240"/>
          </a:xfrm>
        </p:grpSpPr>
        <p:sp>
          <p:nvSpPr>
            <p:cNvPr id="6" name="object 6" descr=""/>
            <p:cNvSpPr/>
            <p:nvPr/>
          </p:nvSpPr>
          <p:spPr>
            <a:xfrm>
              <a:off x="1185672" y="1772411"/>
              <a:ext cx="3556000" cy="3554095"/>
            </a:xfrm>
            <a:custGeom>
              <a:avLst/>
              <a:gdLst/>
              <a:ahLst/>
              <a:cxnLst/>
              <a:rect l="l" t="t" r="r" b="b"/>
              <a:pathLst>
                <a:path w="3556000" h="3554095">
                  <a:moveTo>
                    <a:pt x="1778508" y="0"/>
                  </a:moveTo>
                  <a:lnTo>
                    <a:pt x="1776984" y="0"/>
                  </a:lnTo>
                  <a:lnTo>
                    <a:pt x="1728868" y="638"/>
                  </a:lnTo>
                  <a:lnTo>
                    <a:pt x="1681068" y="2544"/>
                  </a:lnTo>
                  <a:lnTo>
                    <a:pt x="1633600" y="5699"/>
                  </a:lnTo>
                  <a:lnTo>
                    <a:pt x="1586480" y="10090"/>
                  </a:lnTo>
                  <a:lnTo>
                    <a:pt x="1539725" y="15698"/>
                  </a:lnTo>
                  <a:lnTo>
                    <a:pt x="1493350" y="22509"/>
                  </a:lnTo>
                  <a:lnTo>
                    <a:pt x="1447372" y="30506"/>
                  </a:lnTo>
                  <a:lnTo>
                    <a:pt x="1401806" y="39673"/>
                  </a:lnTo>
                  <a:lnTo>
                    <a:pt x="1356668" y="49994"/>
                  </a:lnTo>
                  <a:lnTo>
                    <a:pt x="1311976" y="61452"/>
                  </a:lnTo>
                  <a:lnTo>
                    <a:pt x="1267745" y="74032"/>
                  </a:lnTo>
                  <a:lnTo>
                    <a:pt x="1223990" y="87718"/>
                  </a:lnTo>
                  <a:lnTo>
                    <a:pt x="1180729" y="102493"/>
                  </a:lnTo>
                  <a:lnTo>
                    <a:pt x="1137977" y="118341"/>
                  </a:lnTo>
                  <a:lnTo>
                    <a:pt x="1095751" y="135246"/>
                  </a:lnTo>
                  <a:lnTo>
                    <a:pt x="1054066" y="153193"/>
                  </a:lnTo>
                  <a:lnTo>
                    <a:pt x="1012938" y="172164"/>
                  </a:lnTo>
                  <a:lnTo>
                    <a:pt x="972385" y="192144"/>
                  </a:lnTo>
                  <a:lnTo>
                    <a:pt x="932421" y="213117"/>
                  </a:lnTo>
                  <a:lnTo>
                    <a:pt x="893063" y="235067"/>
                  </a:lnTo>
                  <a:lnTo>
                    <a:pt x="854327" y="257977"/>
                  </a:lnTo>
                  <a:lnTo>
                    <a:pt x="816230" y="281831"/>
                  </a:lnTo>
                  <a:lnTo>
                    <a:pt x="778787" y="306614"/>
                  </a:lnTo>
                  <a:lnTo>
                    <a:pt x="742014" y="332309"/>
                  </a:lnTo>
                  <a:lnTo>
                    <a:pt x="705928" y="358900"/>
                  </a:lnTo>
                  <a:lnTo>
                    <a:pt x="670544" y="386370"/>
                  </a:lnTo>
                  <a:lnTo>
                    <a:pt x="635879" y="414705"/>
                  </a:lnTo>
                  <a:lnTo>
                    <a:pt x="601949" y="443887"/>
                  </a:lnTo>
                  <a:lnTo>
                    <a:pt x="568770" y="473901"/>
                  </a:lnTo>
                  <a:lnTo>
                    <a:pt x="536359" y="504730"/>
                  </a:lnTo>
                  <a:lnTo>
                    <a:pt x="504730" y="536359"/>
                  </a:lnTo>
                  <a:lnTo>
                    <a:pt x="473901" y="568770"/>
                  </a:lnTo>
                  <a:lnTo>
                    <a:pt x="443887" y="601949"/>
                  </a:lnTo>
                  <a:lnTo>
                    <a:pt x="414705" y="635879"/>
                  </a:lnTo>
                  <a:lnTo>
                    <a:pt x="386370" y="670544"/>
                  </a:lnTo>
                  <a:lnTo>
                    <a:pt x="358900" y="705928"/>
                  </a:lnTo>
                  <a:lnTo>
                    <a:pt x="332309" y="742014"/>
                  </a:lnTo>
                  <a:lnTo>
                    <a:pt x="306614" y="778787"/>
                  </a:lnTo>
                  <a:lnTo>
                    <a:pt x="281831" y="816230"/>
                  </a:lnTo>
                  <a:lnTo>
                    <a:pt x="257977" y="854327"/>
                  </a:lnTo>
                  <a:lnTo>
                    <a:pt x="235067" y="893063"/>
                  </a:lnTo>
                  <a:lnTo>
                    <a:pt x="213117" y="932421"/>
                  </a:lnTo>
                  <a:lnTo>
                    <a:pt x="192144" y="972385"/>
                  </a:lnTo>
                  <a:lnTo>
                    <a:pt x="172164" y="1012938"/>
                  </a:lnTo>
                  <a:lnTo>
                    <a:pt x="153193" y="1054066"/>
                  </a:lnTo>
                  <a:lnTo>
                    <a:pt x="135246" y="1095751"/>
                  </a:lnTo>
                  <a:lnTo>
                    <a:pt x="118341" y="1137977"/>
                  </a:lnTo>
                  <a:lnTo>
                    <a:pt x="102493" y="1180729"/>
                  </a:lnTo>
                  <a:lnTo>
                    <a:pt x="87718" y="1223990"/>
                  </a:lnTo>
                  <a:lnTo>
                    <a:pt x="74032" y="1267745"/>
                  </a:lnTo>
                  <a:lnTo>
                    <a:pt x="61452" y="1311976"/>
                  </a:lnTo>
                  <a:lnTo>
                    <a:pt x="49994" y="1356668"/>
                  </a:lnTo>
                  <a:lnTo>
                    <a:pt x="39673" y="1401806"/>
                  </a:lnTo>
                  <a:lnTo>
                    <a:pt x="30506" y="1447372"/>
                  </a:lnTo>
                  <a:lnTo>
                    <a:pt x="22509" y="1493350"/>
                  </a:lnTo>
                  <a:lnTo>
                    <a:pt x="15698" y="1539725"/>
                  </a:lnTo>
                  <a:lnTo>
                    <a:pt x="10090" y="1586480"/>
                  </a:lnTo>
                  <a:lnTo>
                    <a:pt x="5699" y="1633600"/>
                  </a:lnTo>
                  <a:lnTo>
                    <a:pt x="2544" y="1681068"/>
                  </a:lnTo>
                  <a:lnTo>
                    <a:pt x="638" y="1728868"/>
                  </a:lnTo>
                  <a:lnTo>
                    <a:pt x="0" y="1776984"/>
                  </a:lnTo>
                  <a:lnTo>
                    <a:pt x="638" y="1825099"/>
                  </a:lnTo>
                  <a:lnTo>
                    <a:pt x="2544" y="1872899"/>
                  </a:lnTo>
                  <a:lnTo>
                    <a:pt x="5699" y="1920367"/>
                  </a:lnTo>
                  <a:lnTo>
                    <a:pt x="10090" y="1967487"/>
                  </a:lnTo>
                  <a:lnTo>
                    <a:pt x="15698" y="2014242"/>
                  </a:lnTo>
                  <a:lnTo>
                    <a:pt x="22509" y="2060617"/>
                  </a:lnTo>
                  <a:lnTo>
                    <a:pt x="30506" y="2106595"/>
                  </a:lnTo>
                  <a:lnTo>
                    <a:pt x="39673" y="2152161"/>
                  </a:lnTo>
                  <a:lnTo>
                    <a:pt x="49994" y="2197299"/>
                  </a:lnTo>
                  <a:lnTo>
                    <a:pt x="61452" y="2241991"/>
                  </a:lnTo>
                  <a:lnTo>
                    <a:pt x="74032" y="2286222"/>
                  </a:lnTo>
                  <a:lnTo>
                    <a:pt x="87718" y="2329977"/>
                  </a:lnTo>
                  <a:lnTo>
                    <a:pt x="102493" y="2373238"/>
                  </a:lnTo>
                  <a:lnTo>
                    <a:pt x="118341" y="2415990"/>
                  </a:lnTo>
                  <a:lnTo>
                    <a:pt x="135246" y="2458216"/>
                  </a:lnTo>
                  <a:lnTo>
                    <a:pt x="153193" y="2499901"/>
                  </a:lnTo>
                  <a:lnTo>
                    <a:pt x="172164" y="2541029"/>
                  </a:lnTo>
                  <a:lnTo>
                    <a:pt x="192144" y="2581582"/>
                  </a:lnTo>
                  <a:lnTo>
                    <a:pt x="213117" y="2621546"/>
                  </a:lnTo>
                  <a:lnTo>
                    <a:pt x="235067" y="2660904"/>
                  </a:lnTo>
                  <a:lnTo>
                    <a:pt x="257977" y="2699640"/>
                  </a:lnTo>
                  <a:lnTo>
                    <a:pt x="281831" y="2737737"/>
                  </a:lnTo>
                  <a:lnTo>
                    <a:pt x="306614" y="2775180"/>
                  </a:lnTo>
                  <a:lnTo>
                    <a:pt x="332309" y="2811953"/>
                  </a:lnTo>
                  <a:lnTo>
                    <a:pt x="358900" y="2848039"/>
                  </a:lnTo>
                  <a:lnTo>
                    <a:pt x="386370" y="2883423"/>
                  </a:lnTo>
                  <a:lnTo>
                    <a:pt x="414705" y="2918088"/>
                  </a:lnTo>
                  <a:lnTo>
                    <a:pt x="443887" y="2952018"/>
                  </a:lnTo>
                  <a:lnTo>
                    <a:pt x="473901" y="2985197"/>
                  </a:lnTo>
                  <a:lnTo>
                    <a:pt x="504730" y="3017608"/>
                  </a:lnTo>
                  <a:lnTo>
                    <a:pt x="536359" y="3049237"/>
                  </a:lnTo>
                  <a:lnTo>
                    <a:pt x="568770" y="3080066"/>
                  </a:lnTo>
                  <a:lnTo>
                    <a:pt x="601949" y="3110080"/>
                  </a:lnTo>
                  <a:lnTo>
                    <a:pt x="635879" y="3139262"/>
                  </a:lnTo>
                  <a:lnTo>
                    <a:pt x="670544" y="3167597"/>
                  </a:lnTo>
                  <a:lnTo>
                    <a:pt x="705928" y="3195067"/>
                  </a:lnTo>
                  <a:lnTo>
                    <a:pt x="742014" y="3221658"/>
                  </a:lnTo>
                  <a:lnTo>
                    <a:pt x="778787" y="3247353"/>
                  </a:lnTo>
                  <a:lnTo>
                    <a:pt x="816230" y="3272136"/>
                  </a:lnTo>
                  <a:lnTo>
                    <a:pt x="854327" y="3295990"/>
                  </a:lnTo>
                  <a:lnTo>
                    <a:pt x="893063" y="3318900"/>
                  </a:lnTo>
                  <a:lnTo>
                    <a:pt x="932421" y="3340850"/>
                  </a:lnTo>
                  <a:lnTo>
                    <a:pt x="972385" y="3361823"/>
                  </a:lnTo>
                  <a:lnTo>
                    <a:pt x="1012938" y="3381803"/>
                  </a:lnTo>
                  <a:lnTo>
                    <a:pt x="1054066" y="3400774"/>
                  </a:lnTo>
                  <a:lnTo>
                    <a:pt x="1095751" y="3418721"/>
                  </a:lnTo>
                  <a:lnTo>
                    <a:pt x="1137977" y="3435626"/>
                  </a:lnTo>
                  <a:lnTo>
                    <a:pt x="1180729" y="3451474"/>
                  </a:lnTo>
                  <a:lnTo>
                    <a:pt x="1223990" y="3466249"/>
                  </a:lnTo>
                  <a:lnTo>
                    <a:pt x="1267745" y="3479935"/>
                  </a:lnTo>
                  <a:lnTo>
                    <a:pt x="1311976" y="3492515"/>
                  </a:lnTo>
                  <a:lnTo>
                    <a:pt x="1356668" y="3503973"/>
                  </a:lnTo>
                  <a:lnTo>
                    <a:pt x="1401806" y="3514294"/>
                  </a:lnTo>
                  <a:lnTo>
                    <a:pt x="1447372" y="3523461"/>
                  </a:lnTo>
                  <a:lnTo>
                    <a:pt x="1493350" y="3531458"/>
                  </a:lnTo>
                  <a:lnTo>
                    <a:pt x="1539725" y="3538269"/>
                  </a:lnTo>
                  <a:lnTo>
                    <a:pt x="1586480" y="3543877"/>
                  </a:lnTo>
                  <a:lnTo>
                    <a:pt x="1633600" y="3548268"/>
                  </a:lnTo>
                  <a:lnTo>
                    <a:pt x="1681068" y="3551423"/>
                  </a:lnTo>
                  <a:lnTo>
                    <a:pt x="1728868" y="3553329"/>
                  </a:lnTo>
                  <a:lnTo>
                    <a:pt x="1776984" y="3553968"/>
                  </a:lnTo>
                  <a:lnTo>
                    <a:pt x="1778508" y="3553968"/>
                  </a:lnTo>
                  <a:lnTo>
                    <a:pt x="1826623" y="3553329"/>
                  </a:lnTo>
                  <a:lnTo>
                    <a:pt x="1874423" y="3551423"/>
                  </a:lnTo>
                  <a:lnTo>
                    <a:pt x="1921891" y="3548268"/>
                  </a:lnTo>
                  <a:lnTo>
                    <a:pt x="1969011" y="3543877"/>
                  </a:lnTo>
                  <a:lnTo>
                    <a:pt x="2015766" y="3538269"/>
                  </a:lnTo>
                  <a:lnTo>
                    <a:pt x="2062141" y="3531458"/>
                  </a:lnTo>
                  <a:lnTo>
                    <a:pt x="2108119" y="3523461"/>
                  </a:lnTo>
                  <a:lnTo>
                    <a:pt x="2153685" y="3514294"/>
                  </a:lnTo>
                  <a:lnTo>
                    <a:pt x="2198823" y="3503973"/>
                  </a:lnTo>
                  <a:lnTo>
                    <a:pt x="2243515" y="3492515"/>
                  </a:lnTo>
                  <a:lnTo>
                    <a:pt x="2287746" y="3479935"/>
                  </a:lnTo>
                  <a:lnTo>
                    <a:pt x="2331501" y="3466249"/>
                  </a:lnTo>
                  <a:lnTo>
                    <a:pt x="2374762" y="3451474"/>
                  </a:lnTo>
                  <a:lnTo>
                    <a:pt x="2417514" y="3435626"/>
                  </a:lnTo>
                  <a:lnTo>
                    <a:pt x="2459740" y="3418721"/>
                  </a:lnTo>
                  <a:lnTo>
                    <a:pt x="2501425" y="3400774"/>
                  </a:lnTo>
                  <a:lnTo>
                    <a:pt x="2542553" y="3381803"/>
                  </a:lnTo>
                  <a:lnTo>
                    <a:pt x="2583106" y="3361823"/>
                  </a:lnTo>
                  <a:lnTo>
                    <a:pt x="2623070" y="3340850"/>
                  </a:lnTo>
                  <a:lnTo>
                    <a:pt x="2662428" y="3318900"/>
                  </a:lnTo>
                  <a:lnTo>
                    <a:pt x="2701164" y="3295990"/>
                  </a:lnTo>
                  <a:lnTo>
                    <a:pt x="2739261" y="3272136"/>
                  </a:lnTo>
                  <a:lnTo>
                    <a:pt x="2776704" y="3247353"/>
                  </a:lnTo>
                  <a:lnTo>
                    <a:pt x="2813477" y="3221658"/>
                  </a:lnTo>
                  <a:lnTo>
                    <a:pt x="2849563" y="3195067"/>
                  </a:lnTo>
                  <a:lnTo>
                    <a:pt x="2884947" y="3167597"/>
                  </a:lnTo>
                  <a:lnTo>
                    <a:pt x="2919612" y="3139262"/>
                  </a:lnTo>
                  <a:lnTo>
                    <a:pt x="2953542" y="3110080"/>
                  </a:lnTo>
                  <a:lnTo>
                    <a:pt x="2986721" y="3080066"/>
                  </a:lnTo>
                  <a:lnTo>
                    <a:pt x="3019132" y="3049237"/>
                  </a:lnTo>
                  <a:lnTo>
                    <a:pt x="3050761" y="3017608"/>
                  </a:lnTo>
                  <a:lnTo>
                    <a:pt x="3081590" y="2985197"/>
                  </a:lnTo>
                  <a:lnTo>
                    <a:pt x="3111604" y="2952018"/>
                  </a:lnTo>
                  <a:lnTo>
                    <a:pt x="3140786" y="2918088"/>
                  </a:lnTo>
                  <a:lnTo>
                    <a:pt x="3169121" y="2883423"/>
                  </a:lnTo>
                  <a:lnTo>
                    <a:pt x="3196591" y="2848039"/>
                  </a:lnTo>
                  <a:lnTo>
                    <a:pt x="3223182" y="2811953"/>
                  </a:lnTo>
                  <a:lnTo>
                    <a:pt x="3248877" y="2775180"/>
                  </a:lnTo>
                  <a:lnTo>
                    <a:pt x="3273660" y="2737737"/>
                  </a:lnTo>
                  <a:lnTo>
                    <a:pt x="3297514" y="2699640"/>
                  </a:lnTo>
                  <a:lnTo>
                    <a:pt x="3320424" y="2660904"/>
                  </a:lnTo>
                  <a:lnTo>
                    <a:pt x="3342374" y="2621546"/>
                  </a:lnTo>
                  <a:lnTo>
                    <a:pt x="3363347" y="2581582"/>
                  </a:lnTo>
                  <a:lnTo>
                    <a:pt x="3383327" y="2541029"/>
                  </a:lnTo>
                  <a:lnTo>
                    <a:pt x="3402298" y="2499901"/>
                  </a:lnTo>
                  <a:lnTo>
                    <a:pt x="3420245" y="2458216"/>
                  </a:lnTo>
                  <a:lnTo>
                    <a:pt x="3437150" y="2415990"/>
                  </a:lnTo>
                  <a:lnTo>
                    <a:pt x="3452998" y="2373238"/>
                  </a:lnTo>
                  <a:lnTo>
                    <a:pt x="3467773" y="2329977"/>
                  </a:lnTo>
                  <a:lnTo>
                    <a:pt x="3481459" y="2286222"/>
                  </a:lnTo>
                  <a:lnTo>
                    <a:pt x="3494039" y="2241991"/>
                  </a:lnTo>
                  <a:lnTo>
                    <a:pt x="3505497" y="2197299"/>
                  </a:lnTo>
                  <a:lnTo>
                    <a:pt x="3515818" y="2152161"/>
                  </a:lnTo>
                  <a:lnTo>
                    <a:pt x="3524985" y="2106595"/>
                  </a:lnTo>
                  <a:lnTo>
                    <a:pt x="3532982" y="2060617"/>
                  </a:lnTo>
                  <a:lnTo>
                    <a:pt x="3539793" y="2014242"/>
                  </a:lnTo>
                  <a:lnTo>
                    <a:pt x="3545401" y="1967487"/>
                  </a:lnTo>
                  <a:lnTo>
                    <a:pt x="3549792" y="1920367"/>
                  </a:lnTo>
                  <a:lnTo>
                    <a:pt x="3552947" y="1872899"/>
                  </a:lnTo>
                  <a:lnTo>
                    <a:pt x="3554853" y="1825099"/>
                  </a:lnTo>
                  <a:lnTo>
                    <a:pt x="3555491" y="1776984"/>
                  </a:lnTo>
                  <a:lnTo>
                    <a:pt x="3554853" y="1728868"/>
                  </a:lnTo>
                  <a:lnTo>
                    <a:pt x="3552947" y="1681068"/>
                  </a:lnTo>
                  <a:lnTo>
                    <a:pt x="3549792" y="1633600"/>
                  </a:lnTo>
                  <a:lnTo>
                    <a:pt x="3545401" y="1586480"/>
                  </a:lnTo>
                  <a:lnTo>
                    <a:pt x="3539793" y="1539725"/>
                  </a:lnTo>
                  <a:lnTo>
                    <a:pt x="3532982" y="1493350"/>
                  </a:lnTo>
                  <a:lnTo>
                    <a:pt x="3524985" y="1447372"/>
                  </a:lnTo>
                  <a:lnTo>
                    <a:pt x="3515818" y="1401806"/>
                  </a:lnTo>
                  <a:lnTo>
                    <a:pt x="3505497" y="1356668"/>
                  </a:lnTo>
                  <a:lnTo>
                    <a:pt x="3494039" y="1311976"/>
                  </a:lnTo>
                  <a:lnTo>
                    <a:pt x="3481459" y="1267745"/>
                  </a:lnTo>
                  <a:lnTo>
                    <a:pt x="3467773" y="1223990"/>
                  </a:lnTo>
                  <a:lnTo>
                    <a:pt x="3452998" y="1180729"/>
                  </a:lnTo>
                  <a:lnTo>
                    <a:pt x="3437150" y="1137977"/>
                  </a:lnTo>
                  <a:lnTo>
                    <a:pt x="3420245" y="1095751"/>
                  </a:lnTo>
                  <a:lnTo>
                    <a:pt x="3402298" y="1054066"/>
                  </a:lnTo>
                  <a:lnTo>
                    <a:pt x="3383327" y="1012938"/>
                  </a:lnTo>
                  <a:lnTo>
                    <a:pt x="3363347" y="972385"/>
                  </a:lnTo>
                  <a:lnTo>
                    <a:pt x="3342374" y="932421"/>
                  </a:lnTo>
                  <a:lnTo>
                    <a:pt x="3320424" y="893063"/>
                  </a:lnTo>
                  <a:lnTo>
                    <a:pt x="3297514" y="854327"/>
                  </a:lnTo>
                  <a:lnTo>
                    <a:pt x="3273660" y="816230"/>
                  </a:lnTo>
                  <a:lnTo>
                    <a:pt x="3248877" y="778787"/>
                  </a:lnTo>
                  <a:lnTo>
                    <a:pt x="3223182" y="742014"/>
                  </a:lnTo>
                  <a:lnTo>
                    <a:pt x="3196591" y="705928"/>
                  </a:lnTo>
                  <a:lnTo>
                    <a:pt x="3169121" y="670544"/>
                  </a:lnTo>
                  <a:lnTo>
                    <a:pt x="3140786" y="635879"/>
                  </a:lnTo>
                  <a:lnTo>
                    <a:pt x="3111604" y="601949"/>
                  </a:lnTo>
                  <a:lnTo>
                    <a:pt x="3081590" y="568770"/>
                  </a:lnTo>
                  <a:lnTo>
                    <a:pt x="3050761" y="536359"/>
                  </a:lnTo>
                  <a:lnTo>
                    <a:pt x="3019132" y="504730"/>
                  </a:lnTo>
                  <a:lnTo>
                    <a:pt x="2986721" y="473901"/>
                  </a:lnTo>
                  <a:lnTo>
                    <a:pt x="2953542" y="443887"/>
                  </a:lnTo>
                  <a:lnTo>
                    <a:pt x="2919612" y="414705"/>
                  </a:lnTo>
                  <a:lnTo>
                    <a:pt x="2884947" y="386370"/>
                  </a:lnTo>
                  <a:lnTo>
                    <a:pt x="2849563" y="358900"/>
                  </a:lnTo>
                  <a:lnTo>
                    <a:pt x="2813477" y="332309"/>
                  </a:lnTo>
                  <a:lnTo>
                    <a:pt x="2776704" y="306614"/>
                  </a:lnTo>
                  <a:lnTo>
                    <a:pt x="2739261" y="281831"/>
                  </a:lnTo>
                  <a:lnTo>
                    <a:pt x="2701164" y="257977"/>
                  </a:lnTo>
                  <a:lnTo>
                    <a:pt x="2662428" y="235067"/>
                  </a:lnTo>
                  <a:lnTo>
                    <a:pt x="2623070" y="213117"/>
                  </a:lnTo>
                  <a:lnTo>
                    <a:pt x="2583106" y="192144"/>
                  </a:lnTo>
                  <a:lnTo>
                    <a:pt x="2542553" y="172164"/>
                  </a:lnTo>
                  <a:lnTo>
                    <a:pt x="2501425" y="153193"/>
                  </a:lnTo>
                  <a:lnTo>
                    <a:pt x="2459740" y="135246"/>
                  </a:lnTo>
                  <a:lnTo>
                    <a:pt x="2417514" y="118341"/>
                  </a:lnTo>
                  <a:lnTo>
                    <a:pt x="2374762" y="102493"/>
                  </a:lnTo>
                  <a:lnTo>
                    <a:pt x="2331501" y="87718"/>
                  </a:lnTo>
                  <a:lnTo>
                    <a:pt x="2287746" y="74032"/>
                  </a:lnTo>
                  <a:lnTo>
                    <a:pt x="2243515" y="61452"/>
                  </a:lnTo>
                  <a:lnTo>
                    <a:pt x="2198823" y="49994"/>
                  </a:lnTo>
                  <a:lnTo>
                    <a:pt x="2153685" y="39673"/>
                  </a:lnTo>
                  <a:lnTo>
                    <a:pt x="2108119" y="30506"/>
                  </a:lnTo>
                  <a:lnTo>
                    <a:pt x="2062141" y="22509"/>
                  </a:lnTo>
                  <a:lnTo>
                    <a:pt x="2015766" y="15698"/>
                  </a:lnTo>
                  <a:lnTo>
                    <a:pt x="1969011" y="10090"/>
                  </a:lnTo>
                  <a:lnTo>
                    <a:pt x="1921891" y="5699"/>
                  </a:lnTo>
                  <a:lnTo>
                    <a:pt x="1874423" y="2544"/>
                  </a:lnTo>
                  <a:lnTo>
                    <a:pt x="1826623" y="638"/>
                  </a:lnTo>
                  <a:lnTo>
                    <a:pt x="1778508" y="0"/>
                  </a:lnTo>
                  <a:close/>
                </a:path>
              </a:pathLst>
            </a:custGeom>
            <a:solidFill>
              <a:srgbClr val="D9EAC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5924" y="1450847"/>
              <a:ext cx="3555491" cy="3553968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877811" y="1412747"/>
              <a:ext cx="3632200" cy="3630295"/>
            </a:xfrm>
            <a:custGeom>
              <a:avLst/>
              <a:gdLst/>
              <a:ahLst/>
              <a:cxnLst/>
              <a:rect l="l" t="t" r="r" b="b"/>
              <a:pathLst>
                <a:path w="3632200" h="3630295">
                  <a:moveTo>
                    <a:pt x="1814842" y="0"/>
                  </a:moveTo>
                  <a:lnTo>
                    <a:pt x="1817382" y="0"/>
                  </a:lnTo>
                  <a:lnTo>
                    <a:pt x="1910092" y="2412"/>
                  </a:lnTo>
                  <a:lnTo>
                    <a:pt x="2002548" y="9271"/>
                  </a:lnTo>
                  <a:lnTo>
                    <a:pt x="2093353" y="21081"/>
                  </a:lnTo>
                  <a:lnTo>
                    <a:pt x="2182507" y="36829"/>
                  </a:lnTo>
                  <a:lnTo>
                    <a:pt x="2270518" y="57150"/>
                  </a:lnTo>
                  <a:lnTo>
                    <a:pt x="2356497" y="81534"/>
                  </a:lnTo>
                  <a:lnTo>
                    <a:pt x="2441206" y="110236"/>
                  </a:lnTo>
                  <a:lnTo>
                    <a:pt x="2523502" y="142748"/>
                  </a:lnTo>
                  <a:lnTo>
                    <a:pt x="2603766" y="179197"/>
                  </a:lnTo>
                  <a:lnTo>
                    <a:pt x="2681998" y="218948"/>
                  </a:lnTo>
                  <a:lnTo>
                    <a:pt x="2758325" y="262763"/>
                  </a:lnTo>
                  <a:lnTo>
                    <a:pt x="2831604" y="310134"/>
                  </a:lnTo>
                  <a:lnTo>
                    <a:pt x="2902978" y="360806"/>
                  </a:lnTo>
                  <a:lnTo>
                    <a:pt x="2971431" y="414654"/>
                  </a:lnTo>
                  <a:lnTo>
                    <a:pt x="3037090" y="471424"/>
                  </a:lnTo>
                  <a:lnTo>
                    <a:pt x="3100336" y="531876"/>
                  </a:lnTo>
                  <a:lnTo>
                    <a:pt x="3160407" y="594740"/>
                  </a:lnTo>
                  <a:lnTo>
                    <a:pt x="3217557" y="660780"/>
                  </a:lnTo>
                  <a:lnTo>
                    <a:pt x="3271405" y="729234"/>
                  </a:lnTo>
                  <a:lnTo>
                    <a:pt x="3321697" y="800226"/>
                  </a:lnTo>
                  <a:lnTo>
                    <a:pt x="3369068" y="873887"/>
                  </a:lnTo>
                  <a:lnTo>
                    <a:pt x="3412883" y="949832"/>
                  </a:lnTo>
                  <a:lnTo>
                    <a:pt x="3452634" y="1028446"/>
                  </a:lnTo>
                  <a:lnTo>
                    <a:pt x="3489083" y="1108710"/>
                  </a:lnTo>
                  <a:lnTo>
                    <a:pt x="3521595" y="1191005"/>
                  </a:lnTo>
                  <a:lnTo>
                    <a:pt x="3550297" y="1275334"/>
                  </a:lnTo>
                  <a:lnTo>
                    <a:pt x="3574681" y="1361693"/>
                  </a:lnTo>
                  <a:lnTo>
                    <a:pt x="3595001" y="1449324"/>
                  </a:lnTo>
                  <a:lnTo>
                    <a:pt x="3610749" y="1538859"/>
                  </a:lnTo>
                  <a:lnTo>
                    <a:pt x="3622560" y="1629664"/>
                  </a:lnTo>
                  <a:lnTo>
                    <a:pt x="3629418" y="1721739"/>
                  </a:lnTo>
                  <a:lnTo>
                    <a:pt x="3631831" y="1815338"/>
                  </a:lnTo>
                  <a:lnTo>
                    <a:pt x="3629418" y="1908555"/>
                  </a:lnTo>
                  <a:lnTo>
                    <a:pt x="3622560" y="2000885"/>
                  </a:lnTo>
                  <a:lnTo>
                    <a:pt x="3610749" y="2091689"/>
                  </a:lnTo>
                  <a:lnTo>
                    <a:pt x="3595001" y="2180843"/>
                  </a:lnTo>
                  <a:lnTo>
                    <a:pt x="3574681" y="2268854"/>
                  </a:lnTo>
                  <a:lnTo>
                    <a:pt x="3550297" y="2354834"/>
                  </a:lnTo>
                  <a:lnTo>
                    <a:pt x="3521595" y="2439670"/>
                  </a:lnTo>
                  <a:lnTo>
                    <a:pt x="3489083" y="2521839"/>
                  </a:lnTo>
                  <a:lnTo>
                    <a:pt x="3453015" y="2602103"/>
                  </a:lnTo>
                  <a:lnTo>
                    <a:pt x="3412883" y="2680462"/>
                  </a:lnTo>
                  <a:lnTo>
                    <a:pt x="3369068" y="2756662"/>
                  </a:lnTo>
                  <a:lnTo>
                    <a:pt x="3321697" y="2830068"/>
                  </a:lnTo>
                  <a:lnTo>
                    <a:pt x="3271405" y="2901315"/>
                  </a:lnTo>
                  <a:lnTo>
                    <a:pt x="3217430" y="2969895"/>
                  </a:lnTo>
                  <a:lnTo>
                    <a:pt x="3160407" y="3035554"/>
                  </a:lnTo>
                  <a:lnTo>
                    <a:pt x="3100336" y="3098800"/>
                  </a:lnTo>
                  <a:lnTo>
                    <a:pt x="3037090" y="3158744"/>
                  </a:lnTo>
                  <a:lnTo>
                    <a:pt x="2971558" y="3215894"/>
                  </a:lnTo>
                  <a:lnTo>
                    <a:pt x="2902851" y="3269869"/>
                  </a:lnTo>
                  <a:lnTo>
                    <a:pt x="2831604" y="3320033"/>
                  </a:lnTo>
                  <a:lnTo>
                    <a:pt x="2758325" y="3367531"/>
                  </a:lnTo>
                  <a:lnTo>
                    <a:pt x="2681998" y="3411347"/>
                  </a:lnTo>
                  <a:lnTo>
                    <a:pt x="2603766" y="3451098"/>
                  </a:lnTo>
                  <a:lnTo>
                    <a:pt x="2523502" y="3487547"/>
                  </a:lnTo>
                  <a:lnTo>
                    <a:pt x="2440825" y="3519931"/>
                  </a:lnTo>
                  <a:lnTo>
                    <a:pt x="2356497" y="3548760"/>
                  </a:lnTo>
                  <a:lnTo>
                    <a:pt x="2270518" y="3573018"/>
                  </a:lnTo>
                  <a:lnTo>
                    <a:pt x="2182507" y="3593338"/>
                  </a:lnTo>
                  <a:lnTo>
                    <a:pt x="2093353" y="3609085"/>
                  </a:lnTo>
                  <a:lnTo>
                    <a:pt x="2002548" y="3620897"/>
                  </a:lnTo>
                  <a:lnTo>
                    <a:pt x="1910092" y="3627754"/>
                  </a:lnTo>
                  <a:lnTo>
                    <a:pt x="1817382" y="3630168"/>
                  </a:lnTo>
                  <a:lnTo>
                    <a:pt x="1814842" y="3630168"/>
                  </a:lnTo>
                  <a:lnTo>
                    <a:pt x="1722132" y="3627754"/>
                  </a:lnTo>
                  <a:lnTo>
                    <a:pt x="1629676" y="3620897"/>
                  </a:lnTo>
                  <a:lnTo>
                    <a:pt x="1538871" y="3609085"/>
                  </a:lnTo>
                  <a:lnTo>
                    <a:pt x="1449717" y="3593338"/>
                  </a:lnTo>
                  <a:lnTo>
                    <a:pt x="1361706" y="3573018"/>
                  </a:lnTo>
                  <a:lnTo>
                    <a:pt x="1275346" y="3548760"/>
                  </a:lnTo>
                  <a:lnTo>
                    <a:pt x="1191018" y="3519931"/>
                  </a:lnTo>
                  <a:lnTo>
                    <a:pt x="1108722" y="3487547"/>
                  </a:lnTo>
                  <a:lnTo>
                    <a:pt x="1028458" y="3451479"/>
                  </a:lnTo>
                  <a:lnTo>
                    <a:pt x="950226" y="3411347"/>
                  </a:lnTo>
                  <a:lnTo>
                    <a:pt x="874026" y="3367531"/>
                  </a:lnTo>
                  <a:lnTo>
                    <a:pt x="800239" y="3320033"/>
                  </a:lnTo>
                  <a:lnTo>
                    <a:pt x="729246" y="3269869"/>
                  </a:lnTo>
                  <a:lnTo>
                    <a:pt x="660793" y="3215894"/>
                  </a:lnTo>
                  <a:lnTo>
                    <a:pt x="594753" y="3158744"/>
                  </a:lnTo>
                  <a:lnTo>
                    <a:pt x="531888" y="3098800"/>
                  </a:lnTo>
                  <a:lnTo>
                    <a:pt x="471436" y="3035554"/>
                  </a:lnTo>
                  <a:lnTo>
                    <a:pt x="414667" y="2969895"/>
                  </a:lnTo>
                  <a:lnTo>
                    <a:pt x="360806" y="2901315"/>
                  </a:lnTo>
                  <a:lnTo>
                    <a:pt x="310172" y="2830068"/>
                  </a:lnTo>
                  <a:lnTo>
                    <a:pt x="262750" y="2756662"/>
                  </a:lnTo>
                  <a:lnTo>
                    <a:pt x="218935" y="2680462"/>
                  </a:lnTo>
                  <a:lnTo>
                    <a:pt x="178790" y="2602103"/>
                  </a:lnTo>
                  <a:lnTo>
                    <a:pt x="142684" y="2521839"/>
                  </a:lnTo>
                  <a:lnTo>
                    <a:pt x="110286" y="2439162"/>
                  </a:lnTo>
                  <a:lnTo>
                    <a:pt x="81495" y="2354834"/>
                  </a:lnTo>
                  <a:lnTo>
                    <a:pt x="57150" y="2268854"/>
                  </a:lnTo>
                  <a:lnTo>
                    <a:pt x="36906" y="2180971"/>
                  </a:lnTo>
                  <a:lnTo>
                    <a:pt x="20675" y="2091689"/>
                  </a:lnTo>
                  <a:lnTo>
                    <a:pt x="9321" y="2000885"/>
                  </a:lnTo>
                  <a:lnTo>
                    <a:pt x="2425" y="1908555"/>
                  </a:lnTo>
                  <a:lnTo>
                    <a:pt x="0" y="1815338"/>
                  </a:lnTo>
                  <a:lnTo>
                    <a:pt x="2425" y="1722119"/>
                  </a:lnTo>
                  <a:lnTo>
                    <a:pt x="9321" y="1629664"/>
                  </a:lnTo>
                  <a:lnTo>
                    <a:pt x="21081" y="1538859"/>
                  </a:lnTo>
                  <a:lnTo>
                    <a:pt x="36880" y="1449704"/>
                  </a:lnTo>
                  <a:lnTo>
                    <a:pt x="57150" y="1361693"/>
                  </a:lnTo>
                  <a:lnTo>
                    <a:pt x="81495" y="1275334"/>
                  </a:lnTo>
                  <a:lnTo>
                    <a:pt x="110286" y="1191005"/>
                  </a:lnTo>
                  <a:lnTo>
                    <a:pt x="142722" y="1108710"/>
                  </a:lnTo>
                  <a:lnTo>
                    <a:pt x="179184" y="1028446"/>
                  </a:lnTo>
                  <a:lnTo>
                    <a:pt x="218897" y="950213"/>
                  </a:lnTo>
                  <a:lnTo>
                    <a:pt x="262724" y="874013"/>
                  </a:lnTo>
                  <a:lnTo>
                    <a:pt x="310172" y="800100"/>
                  </a:lnTo>
                  <a:lnTo>
                    <a:pt x="360845" y="729234"/>
                  </a:lnTo>
                  <a:lnTo>
                    <a:pt x="414667" y="660780"/>
                  </a:lnTo>
                  <a:lnTo>
                    <a:pt x="471436" y="594740"/>
                  </a:lnTo>
                  <a:lnTo>
                    <a:pt x="531888" y="531876"/>
                  </a:lnTo>
                  <a:lnTo>
                    <a:pt x="594753" y="471424"/>
                  </a:lnTo>
                  <a:lnTo>
                    <a:pt x="660793" y="414654"/>
                  </a:lnTo>
                  <a:lnTo>
                    <a:pt x="729246" y="360806"/>
                  </a:lnTo>
                  <a:lnTo>
                    <a:pt x="800112" y="310134"/>
                  </a:lnTo>
                  <a:lnTo>
                    <a:pt x="873899" y="262763"/>
                  </a:lnTo>
                  <a:lnTo>
                    <a:pt x="949845" y="218948"/>
                  </a:lnTo>
                  <a:lnTo>
                    <a:pt x="1028458" y="178815"/>
                  </a:lnTo>
                  <a:lnTo>
                    <a:pt x="1108722" y="142621"/>
                  </a:lnTo>
                  <a:lnTo>
                    <a:pt x="1191018" y="110236"/>
                  </a:lnTo>
                  <a:lnTo>
                    <a:pt x="1275346" y="81534"/>
                  </a:lnTo>
                  <a:lnTo>
                    <a:pt x="1361706" y="57150"/>
                  </a:lnTo>
                  <a:lnTo>
                    <a:pt x="1449209" y="36829"/>
                  </a:lnTo>
                  <a:lnTo>
                    <a:pt x="1538871" y="20700"/>
                  </a:lnTo>
                  <a:lnTo>
                    <a:pt x="1629803" y="9271"/>
                  </a:lnTo>
                  <a:lnTo>
                    <a:pt x="1721751" y="2412"/>
                  </a:lnTo>
                  <a:lnTo>
                    <a:pt x="1814842" y="0"/>
                  </a:lnTo>
                  <a:close/>
                </a:path>
              </a:pathLst>
            </a:custGeom>
            <a:ln w="762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767585" y="1912061"/>
            <a:ext cx="78803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>
                <a:solidFill>
                  <a:srgbClr val="C3EBD6"/>
                </a:solidFill>
                <a:latin typeface="Arial Black"/>
                <a:cs typeface="Arial Black"/>
              </a:rPr>
              <a:t>1</a:t>
            </a:r>
            <a:endParaRPr sz="9000">
              <a:latin typeface="Arial Black"/>
              <a:cs typeface="Arial Black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3217291" y="2093442"/>
            <a:ext cx="7181850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Обеспечение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защиты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прав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достоинства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граждан,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создание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условий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их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социальной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включенности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всестороннего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участия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жизни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общества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0" y="3047"/>
            <a:ext cx="12187555" cy="1457325"/>
          </a:xfrm>
          <a:custGeom>
            <a:avLst/>
            <a:gdLst/>
            <a:ahLst/>
            <a:cxnLst/>
            <a:rect l="l" t="t" r="r" b="b"/>
            <a:pathLst>
              <a:path w="12187555" h="1457325">
                <a:moveTo>
                  <a:pt x="12187428" y="0"/>
                </a:moveTo>
                <a:lnTo>
                  <a:pt x="0" y="0"/>
                </a:lnTo>
                <a:lnTo>
                  <a:pt x="0" y="1456943"/>
                </a:lnTo>
                <a:lnTo>
                  <a:pt x="12187428" y="1456943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72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ЗАДАЧИ</a:t>
            </a:r>
            <a:r>
              <a:rPr dirty="0" spc="160"/>
              <a:t> </a:t>
            </a:r>
            <a:r>
              <a:rPr dirty="0" spc="70"/>
              <a:t>НАЦИОНАЛЬНОЙ</a:t>
            </a:r>
            <a:r>
              <a:rPr dirty="0" spc="150"/>
              <a:t> </a:t>
            </a:r>
            <a:r>
              <a:rPr dirty="0" spc="60"/>
              <a:t>СТРАТЕГИИ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1591817" y="2000199"/>
            <a:ext cx="78803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>
                <a:solidFill>
                  <a:srgbClr val="339966"/>
                </a:solidFill>
                <a:latin typeface="Arial Black"/>
                <a:cs typeface="Arial Black"/>
              </a:rPr>
              <a:t>1</a:t>
            </a:r>
            <a:endParaRPr sz="9000">
              <a:latin typeface="Arial Black"/>
              <a:cs typeface="Arial Black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91817" y="3425139"/>
            <a:ext cx="78803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>
                <a:solidFill>
                  <a:srgbClr val="339966"/>
                </a:solidFill>
                <a:latin typeface="Arial Black"/>
                <a:cs typeface="Arial Black"/>
              </a:rPr>
              <a:t>2</a:t>
            </a:r>
            <a:endParaRPr sz="9000">
              <a:latin typeface="Arial Black"/>
              <a:cs typeface="Arial Black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767585" y="4726635"/>
            <a:ext cx="78803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>
                <a:solidFill>
                  <a:srgbClr val="C3EBD6"/>
                </a:solidFill>
                <a:latin typeface="Arial Black"/>
                <a:cs typeface="Arial Black"/>
              </a:rPr>
              <a:t>3</a:t>
            </a:r>
            <a:endParaRPr sz="9000">
              <a:latin typeface="Arial Black"/>
              <a:cs typeface="Arial Black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591817" y="4814722"/>
            <a:ext cx="788035" cy="1397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>
                <a:solidFill>
                  <a:srgbClr val="339966"/>
                </a:solidFill>
                <a:latin typeface="Arial Black"/>
                <a:cs typeface="Arial Black"/>
              </a:rPr>
              <a:t>3</a:t>
            </a:r>
            <a:endParaRPr sz="9000">
              <a:latin typeface="Arial Black"/>
              <a:cs typeface="Arial Black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217291" y="3540730"/>
            <a:ext cx="7378065" cy="75692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Стимулирование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более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585858"/>
                </a:solidFill>
                <a:latin typeface="Arial"/>
                <a:cs typeface="Arial"/>
              </a:rPr>
              <a:t>продолжительной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трудовой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жизни,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формирование</a:t>
            </a:r>
            <a:r>
              <a:rPr dirty="0" sz="2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комфортного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уровня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дохода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217291" y="4956352"/>
            <a:ext cx="7557134" cy="11233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Обеспечение</a:t>
            </a:r>
            <a:r>
              <a:rPr dirty="0" sz="20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возможности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обучения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20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течение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всей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жизни,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расширение</a:t>
            </a:r>
            <a:r>
              <a:rPr dirty="0" sz="20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доступа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dirty="0" sz="20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получению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образования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повышению квалификации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457325"/>
          </a:xfrm>
          <a:custGeom>
            <a:avLst/>
            <a:gdLst/>
            <a:ahLst/>
            <a:cxnLst/>
            <a:rect l="l" t="t" r="r" b="b"/>
            <a:pathLst>
              <a:path w="12187555" h="1457325">
                <a:moveTo>
                  <a:pt x="12187428" y="0"/>
                </a:moveTo>
                <a:lnTo>
                  <a:pt x="0" y="0"/>
                </a:lnTo>
                <a:lnTo>
                  <a:pt x="0" y="1456943"/>
                </a:lnTo>
                <a:lnTo>
                  <a:pt x="12187428" y="1456943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27206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60"/>
              <a:t>ЗАДАЧИ</a:t>
            </a:r>
            <a:r>
              <a:rPr dirty="0" spc="160"/>
              <a:t> </a:t>
            </a:r>
            <a:r>
              <a:rPr dirty="0" spc="70"/>
              <a:t>НАЦИОНАЛЬНОЙ</a:t>
            </a:r>
            <a:r>
              <a:rPr dirty="0" spc="150"/>
              <a:t> </a:t>
            </a:r>
            <a:r>
              <a:rPr dirty="0" spc="60"/>
              <a:t>СТРАТЕГИИ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591817" y="2000199"/>
            <a:ext cx="788035" cy="4211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0">
                <a:solidFill>
                  <a:srgbClr val="339966"/>
                </a:solidFill>
                <a:latin typeface="Arial Black"/>
                <a:cs typeface="Arial Black"/>
              </a:rPr>
              <a:t>4</a:t>
            </a:r>
            <a:endParaRPr sz="9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dirty="0" sz="9000">
                <a:solidFill>
                  <a:srgbClr val="339966"/>
                </a:solidFill>
                <a:latin typeface="Arial Black"/>
                <a:cs typeface="Arial Black"/>
              </a:rPr>
              <a:t>5</a:t>
            </a:r>
            <a:endParaRPr sz="90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9000">
                <a:solidFill>
                  <a:srgbClr val="339966"/>
                </a:solidFill>
                <a:latin typeface="Arial Black"/>
                <a:cs typeface="Arial Black"/>
              </a:rPr>
              <a:t>6</a:t>
            </a:r>
            <a:endParaRPr sz="9000">
              <a:latin typeface="Arial Black"/>
              <a:cs typeface="Arial Black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17291" y="2281652"/>
            <a:ext cx="7586345" cy="75692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Создание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условий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2000" spc="-3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здоровой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безопасной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жизни,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активного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долголетия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217291" y="3540730"/>
            <a:ext cx="6527165" cy="756920"/>
          </a:xfrm>
          <a:prstGeom prst="rect">
            <a:avLst/>
          </a:prstGeom>
        </p:spPr>
        <p:txBody>
          <a:bodyPr wrap="square" lIns="0" tIns="730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Развитие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социального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обслуживания</a:t>
            </a:r>
            <a:r>
              <a:rPr dirty="0" sz="20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20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обеспечения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достойного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качества</a:t>
            </a:r>
            <a:r>
              <a:rPr dirty="0" sz="20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жизни</a:t>
            </a:r>
            <a:r>
              <a:rPr dirty="0" sz="20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20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17291" y="4956352"/>
            <a:ext cx="7247255" cy="7575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Создание</a:t>
            </a:r>
            <a:r>
              <a:rPr dirty="0" sz="2000" spc="-9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адаптированной</a:t>
            </a:r>
            <a:r>
              <a:rPr dirty="0" sz="2000" spc="-11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dirty="0" sz="2000" spc="-8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потребностям</a:t>
            </a:r>
            <a:r>
              <a:rPr dirty="0" sz="20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граждан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инфраструктуры</a:t>
            </a:r>
            <a:r>
              <a:rPr dirty="0" sz="20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20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585858"/>
                </a:solidFill>
                <a:latin typeface="Arial"/>
                <a:cs typeface="Arial"/>
              </a:rPr>
              <a:t>среды</a:t>
            </a:r>
            <a:r>
              <a:rPr dirty="0" sz="20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585858"/>
                </a:solidFill>
                <a:latin typeface="Arial"/>
                <a:cs typeface="Arial"/>
              </a:rPr>
              <a:t>жизнедеятельности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895725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ЗАДАЧА</a:t>
            </a:r>
            <a:r>
              <a:rPr dirty="0" spc="-5"/>
              <a:t> </a:t>
            </a:r>
            <a:r>
              <a:rPr dirty="0" spc="-50"/>
              <a:t>1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612517" y="4765547"/>
            <a:ext cx="6967220" cy="10140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010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Обеспечение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защиты прав</a:t>
            </a:r>
            <a:r>
              <a:rPr dirty="0" sz="1800" spc="-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и</a:t>
            </a:r>
            <a:r>
              <a:rPr dirty="0" sz="1800" spc="-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достоинства</a:t>
            </a:r>
            <a:r>
              <a:rPr dirty="0" sz="1800" spc="1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пожилых</a:t>
            </a:r>
            <a:r>
              <a:rPr dirty="0" sz="1800" spc="-4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граждан,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создание</a:t>
            </a:r>
            <a:r>
              <a:rPr dirty="0" sz="1800" spc="-7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условий</a:t>
            </a:r>
            <a:r>
              <a:rPr dirty="0" sz="1800" spc="-1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для</a:t>
            </a:r>
            <a:r>
              <a:rPr dirty="0" sz="1800" spc="-7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их</a:t>
            </a:r>
            <a:r>
              <a:rPr dirty="0" sz="1800" spc="-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социальной</a:t>
            </a:r>
            <a:r>
              <a:rPr dirty="0" sz="1800" spc="-3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включенности</a:t>
            </a:r>
            <a:r>
              <a:rPr dirty="0" sz="1800" spc="-1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50" b="1">
                <a:solidFill>
                  <a:srgbClr val="7E7E7E"/>
                </a:solidFill>
                <a:latin typeface="Arial"/>
                <a:cs typeface="Arial"/>
              </a:rPr>
              <a:t>и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всестороннего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 участия</a:t>
            </a:r>
            <a:r>
              <a:rPr dirty="0" sz="1800" spc="3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в</a:t>
            </a:r>
            <a:r>
              <a:rPr dirty="0" sz="1800" spc="-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жизни</a:t>
            </a:r>
            <a:r>
              <a:rPr dirty="0" sz="1800" spc="-1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общества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4023" y="1725167"/>
            <a:ext cx="2511552" cy="27127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310766" y="4939665"/>
            <a:ext cx="3257550" cy="92773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8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формирование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образа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благополучного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старения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активного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долголетия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средствах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массовой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информации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475354">
              <a:lnSpc>
                <a:spcPct val="100000"/>
              </a:lnSpc>
              <a:spcBef>
                <a:spcPts val="100"/>
              </a:spcBef>
            </a:pPr>
            <a:r>
              <a:rPr dirty="0"/>
              <a:t>ЧТО</a:t>
            </a:r>
            <a:r>
              <a:rPr dirty="0" spc="-15"/>
              <a:t> </a:t>
            </a:r>
            <a:r>
              <a:rPr dirty="0" spc="-10"/>
              <a:t>ДЕЛАЕМ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1310766" y="2071497"/>
            <a:ext cx="3291204" cy="7569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координация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вопросов,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связанных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старением</a:t>
            </a:r>
            <a:r>
              <a:rPr dirty="0" sz="1600" spc="-2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населения, 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на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государственном</a:t>
            </a:r>
            <a:r>
              <a:rPr dirty="0" sz="1600" spc="-10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уровне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956550" y="2648838"/>
            <a:ext cx="3230880" cy="100076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211454">
              <a:lnSpc>
                <a:spcPct val="100000"/>
              </a:lnSpc>
              <a:spcBef>
                <a:spcPts val="9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формирование</a:t>
            </a:r>
            <a:r>
              <a:rPr dirty="0" sz="1600" spc="-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механизмов вовлечения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в</a:t>
            </a:r>
            <a:endParaRPr sz="16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процессы</a:t>
            </a:r>
            <a:r>
              <a:rPr dirty="0" sz="1600" spc="-9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обсуждения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принятия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решений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всех</a:t>
            </a:r>
            <a:r>
              <a:rPr dirty="0" sz="1600" spc="-7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уровнях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310766" y="3406597"/>
            <a:ext cx="328993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создание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условий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вовлечения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пожилых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граждан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в</a:t>
            </a:r>
            <a:r>
              <a:rPr dirty="0" sz="1600" spc="-5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деятельность общественных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объединений,</a:t>
            </a:r>
            <a:endParaRPr sz="1600">
              <a:latin typeface="Arial"/>
              <a:cs typeface="Arial"/>
            </a:endParaRPr>
          </a:p>
          <a:p>
            <a:pPr marL="12700" marR="276225">
              <a:lnSpc>
                <a:spcPct val="100000"/>
              </a:lnSpc>
              <a:spcBef>
                <a:spcPts val="5"/>
              </a:spcBef>
            </a:pP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привлечение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их</a:t>
            </a:r>
            <a:r>
              <a:rPr dirty="0" sz="1600" spc="-1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волонтерской деятельности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956550" y="4121911"/>
            <a:ext cx="3496945" cy="12446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активизация</a:t>
            </a:r>
            <a:r>
              <a:rPr dirty="0" sz="1600" spc="-2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деятельности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клубов</a:t>
            </a:r>
            <a:r>
              <a:rPr dirty="0" sz="1600" spc="-4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центров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для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разных</a:t>
            </a:r>
            <a:r>
              <a:rPr dirty="0" sz="1600" spc="-6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возрастных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групп</a:t>
            </a:r>
            <a:r>
              <a:rPr dirty="0" sz="1600" spc="-6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на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585858"/>
                </a:solidFill>
                <a:latin typeface="Arial"/>
                <a:cs typeface="Arial"/>
              </a:rPr>
              <a:t>базе</a:t>
            </a:r>
            <a:r>
              <a:rPr dirty="0" sz="1600" spc="-7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организаций</a:t>
            </a:r>
            <a:r>
              <a:rPr dirty="0" sz="1600" spc="-35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культуры, общественных</a:t>
            </a:r>
            <a:r>
              <a:rPr dirty="0" sz="1600" spc="-8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объединений</a:t>
            </a:r>
            <a:r>
              <a:rPr dirty="0" sz="1600" spc="-4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dirty="0" sz="1600" spc="-50">
                <a:solidFill>
                  <a:srgbClr val="585858"/>
                </a:solidFill>
                <a:latin typeface="Arial"/>
                <a:cs typeface="Arial"/>
              </a:rPr>
              <a:t>и </a:t>
            </a:r>
            <a:r>
              <a:rPr dirty="0" sz="1600" spc="-10">
                <a:solidFill>
                  <a:srgbClr val="585858"/>
                </a:solidFill>
                <a:latin typeface="Arial"/>
                <a:cs typeface="Arial"/>
              </a:rPr>
              <a:t>организаций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4714494" y="2843783"/>
            <a:ext cx="2234565" cy="2556510"/>
            <a:chOff x="4714494" y="2843783"/>
            <a:chExt cx="2234565" cy="2556510"/>
          </a:xfrm>
        </p:grpSpPr>
        <p:sp>
          <p:nvSpPr>
            <p:cNvPr id="10" name="object 10" descr=""/>
            <p:cNvSpPr/>
            <p:nvPr/>
          </p:nvSpPr>
          <p:spPr>
            <a:xfrm>
              <a:off x="4783074" y="2862833"/>
              <a:ext cx="2146935" cy="1534795"/>
            </a:xfrm>
            <a:custGeom>
              <a:avLst/>
              <a:gdLst/>
              <a:ahLst/>
              <a:cxnLst/>
              <a:rect l="l" t="t" r="r" b="b"/>
              <a:pathLst>
                <a:path w="2146934" h="1534795">
                  <a:moveTo>
                    <a:pt x="0" y="0"/>
                  </a:moveTo>
                  <a:lnTo>
                    <a:pt x="2139569" y="141224"/>
                  </a:lnTo>
                </a:path>
                <a:path w="2146934" h="1534795">
                  <a:moveTo>
                    <a:pt x="144779" y="1296415"/>
                  </a:moveTo>
                  <a:lnTo>
                    <a:pt x="2146427" y="166115"/>
                  </a:lnTo>
                </a:path>
                <a:path w="2146934" h="1534795">
                  <a:moveTo>
                    <a:pt x="144779" y="1296923"/>
                  </a:moveTo>
                  <a:lnTo>
                    <a:pt x="2104898" y="1534795"/>
                  </a:lnTo>
                </a:path>
              </a:pathLst>
            </a:custGeom>
            <a:ln w="38100">
              <a:solidFill>
                <a:srgbClr val="6FAC46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714494" y="4380230"/>
              <a:ext cx="2125345" cy="1019810"/>
            </a:xfrm>
            <a:custGeom>
              <a:avLst/>
              <a:gdLst/>
              <a:ahLst/>
              <a:cxnLst/>
              <a:rect l="l" t="t" r="r" b="b"/>
              <a:pathLst>
                <a:path w="2125345" h="1019810">
                  <a:moveTo>
                    <a:pt x="2108580" y="0"/>
                  </a:moveTo>
                  <a:lnTo>
                    <a:pt x="2005202" y="48895"/>
                  </a:lnTo>
                  <a:lnTo>
                    <a:pt x="2021458" y="83312"/>
                  </a:lnTo>
                  <a:lnTo>
                    <a:pt x="2124836" y="34544"/>
                  </a:lnTo>
                  <a:lnTo>
                    <a:pt x="2108580" y="0"/>
                  </a:lnTo>
                  <a:close/>
                </a:path>
                <a:path w="2125345" h="1019810">
                  <a:moveTo>
                    <a:pt x="1970785" y="65151"/>
                  </a:moveTo>
                  <a:lnTo>
                    <a:pt x="1867407" y="113919"/>
                  </a:lnTo>
                  <a:lnTo>
                    <a:pt x="1883663" y="148336"/>
                  </a:lnTo>
                  <a:lnTo>
                    <a:pt x="1987041" y="99568"/>
                  </a:lnTo>
                  <a:lnTo>
                    <a:pt x="1970785" y="65151"/>
                  </a:lnTo>
                  <a:close/>
                </a:path>
                <a:path w="2125345" h="1019810">
                  <a:moveTo>
                    <a:pt x="1832990" y="130175"/>
                  </a:moveTo>
                  <a:lnTo>
                    <a:pt x="1729613" y="179070"/>
                  </a:lnTo>
                  <a:lnTo>
                    <a:pt x="1745868" y="213487"/>
                  </a:lnTo>
                  <a:lnTo>
                    <a:pt x="1849247" y="164719"/>
                  </a:lnTo>
                  <a:lnTo>
                    <a:pt x="1832990" y="130175"/>
                  </a:lnTo>
                  <a:close/>
                </a:path>
                <a:path w="2125345" h="1019810">
                  <a:moveTo>
                    <a:pt x="1695195" y="195326"/>
                  </a:moveTo>
                  <a:lnTo>
                    <a:pt x="1591817" y="244094"/>
                  </a:lnTo>
                  <a:lnTo>
                    <a:pt x="1608073" y="278511"/>
                  </a:lnTo>
                  <a:lnTo>
                    <a:pt x="1711452" y="229743"/>
                  </a:lnTo>
                  <a:lnTo>
                    <a:pt x="1695195" y="195326"/>
                  </a:lnTo>
                  <a:close/>
                </a:path>
                <a:path w="2125345" h="1019810">
                  <a:moveTo>
                    <a:pt x="1557273" y="260350"/>
                  </a:moveTo>
                  <a:lnTo>
                    <a:pt x="1454022" y="309118"/>
                  </a:lnTo>
                  <a:lnTo>
                    <a:pt x="1470278" y="343662"/>
                  </a:lnTo>
                  <a:lnTo>
                    <a:pt x="1573656" y="294767"/>
                  </a:lnTo>
                  <a:lnTo>
                    <a:pt x="1557273" y="260350"/>
                  </a:lnTo>
                  <a:close/>
                </a:path>
                <a:path w="2125345" h="1019810">
                  <a:moveTo>
                    <a:pt x="1419478" y="325501"/>
                  </a:moveTo>
                  <a:lnTo>
                    <a:pt x="1316227" y="374269"/>
                  </a:lnTo>
                  <a:lnTo>
                    <a:pt x="1332483" y="408686"/>
                  </a:lnTo>
                  <a:lnTo>
                    <a:pt x="1435861" y="359918"/>
                  </a:lnTo>
                  <a:lnTo>
                    <a:pt x="1419478" y="325501"/>
                  </a:lnTo>
                  <a:close/>
                </a:path>
                <a:path w="2125345" h="1019810">
                  <a:moveTo>
                    <a:pt x="1281683" y="390525"/>
                  </a:moveTo>
                  <a:lnTo>
                    <a:pt x="1178432" y="439293"/>
                  </a:lnTo>
                  <a:lnTo>
                    <a:pt x="1194689" y="473837"/>
                  </a:lnTo>
                  <a:lnTo>
                    <a:pt x="1297939" y="424942"/>
                  </a:lnTo>
                  <a:lnTo>
                    <a:pt x="1281683" y="390525"/>
                  </a:lnTo>
                  <a:close/>
                </a:path>
                <a:path w="2125345" h="1019810">
                  <a:moveTo>
                    <a:pt x="1143889" y="455676"/>
                  </a:moveTo>
                  <a:lnTo>
                    <a:pt x="1040510" y="504444"/>
                  </a:lnTo>
                  <a:lnTo>
                    <a:pt x="1056893" y="538861"/>
                  </a:lnTo>
                  <a:lnTo>
                    <a:pt x="1160144" y="490093"/>
                  </a:lnTo>
                  <a:lnTo>
                    <a:pt x="1143889" y="455676"/>
                  </a:lnTo>
                  <a:close/>
                </a:path>
                <a:path w="2125345" h="1019810">
                  <a:moveTo>
                    <a:pt x="1006093" y="520700"/>
                  </a:moveTo>
                  <a:lnTo>
                    <a:pt x="902715" y="569468"/>
                  </a:lnTo>
                  <a:lnTo>
                    <a:pt x="918971" y="604012"/>
                  </a:lnTo>
                  <a:lnTo>
                    <a:pt x="1022350" y="555117"/>
                  </a:lnTo>
                  <a:lnTo>
                    <a:pt x="1006093" y="520700"/>
                  </a:lnTo>
                  <a:close/>
                </a:path>
                <a:path w="2125345" h="1019810">
                  <a:moveTo>
                    <a:pt x="868298" y="585724"/>
                  </a:moveTo>
                  <a:lnTo>
                    <a:pt x="764920" y="634619"/>
                  </a:lnTo>
                  <a:lnTo>
                    <a:pt x="781176" y="669036"/>
                  </a:lnTo>
                  <a:lnTo>
                    <a:pt x="884554" y="620268"/>
                  </a:lnTo>
                  <a:lnTo>
                    <a:pt x="868298" y="585724"/>
                  </a:lnTo>
                  <a:close/>
                </a:path>
                <a:path w="2125345" h="1019810">
                  <a:moveTo>
                    <a:pt x="730503" y="650875"/>
                  </a:moveTo>
                  <a:lnTo>
                    <a:pt x="627126" y="699643"/>
                  </a:lnTo>
                  <a:lnTo>
                    <a:pt x="643381" y="734060"/>
                  </a:lnTo>
                  <a:lnTo>
                    <a:pt x="746759" y="685292"/>
                  </a:lnTo>
                  <a:lnTo>
                    <a:pt x="730503" y="650875"/>
                  </a:lnTo>
                  <a:close/>
                </a:path>
                <a:path w="2125345" h="1019810">
                  <a:moveTo>
                    <a:pt x="592708" y="715899"/>
                  </a:moveTo>
                  <a:lnTo>
                    <a:pt x="489330" y="764794"/>
                  </a:lnTo>
                  <a:lnTo>
                    <a:pt x="505586" y="799211"/>
                  </a:lnTo>
                  <a:lnTo>
                    <a:pt x="608964" y="750443"/>
                  </a:lnTo>
                  <a:lnTo>
                    <a:pt x="592708" y="715899"/>
                  </a:lnTo>
                  <a:close/>
                </a:path>
                <a:path w="2125345" h="1019810">
                  <a:moveTo>
                    <a:pt x="454913" y="781050"/>
                  </a:moveTo>
                  <a:lnTo>
                    <a:pt x="351535" y="829818"/>
                  </a:lnTo>
                  <a:lnTo>
                    <a:pt x="367791" y="864235"/>
                  </a:lnTo>
                  <a:lnTo>
                    <a:pt x="471169" y="815467"/>
                  </a:lnTo>
                  <a:lnTo>
                    <a:pt x="454913" y="781050"/>
                  </a:lnTo>
                  <a:close/>
                </a:path>
                <a:path w="2125345" h="1019810">
                  <a:moveTo>
                    <a:pt x="317118" y="846074"/>
                  </a:moveTo>
                  <a:lnTo>
                    <a:pt x="213740" y="894969"/>
                  </a:lnTo>
                  <a:lnTo>
                    <a:pt x="229996" y="929386"/>
                  </a:lnTo>
                  <a:lnTo>
                    <a:pt x="333375" y="880491"/>
                  </a:lnTo>
                  <a:lnTo>
                    <a:pt x="317118" y="846074"/>
                  </a:lnTo>
                  <a:close/>
                </a:path>
                <a:path w="2125345" h="1019810">
                  <a:moveTo>
                    <a:pt x="78993" y="916432"/>
                  </a:moveTo>
                  <a:lnTo>
                    <a:pt x="0" y="1016889"/>
                  </a:lnTo>
                  <a:lnTo>
                    <a:pt x="127761" y="1019810"/>
                  </a:lnTo>
                  <a:lnTo>
                    <a:pt x="115360" y="993521"/>
                  </a:lnTo>
                  <a:lnTo>
                    <a:pt x="94233" y="993521"/>
                  </a:lnTo>
                  <a:lnTo>
                    <a:pt x="77977" y="958977"/>
                  </a:lnTo>
                  <a:lnTo>
                    <a:pt x="95229" y="950848"/>
                  </a:lnTo>
                  <a:lnTo>
                    <a:pt x="78993" y="916432"/>
                  </a:lnTo>
                  <a:close/>
                </a:path>
                <a:path w="2125345" h="1019810">
                  <a:moveTo>
                    <a:pt x="95229" y="950848"/>
                  </a:moveTo>
                  <a:lnTo>
                    <a:pt x="77977" y="958977"/>
                  </a:lnTo>
                  <a:lnTo>
                    <a:pt x="94233" y="993521"/>
                  </a:lnTo>
                  <a:lnTo>
                    <a:pt x="111510" y="985359"/>
                  </a:lnTo>
                  <a:lnTo>
                    <a:pt x="95229" y="950848"/>
                  </a:lnTo>
                  <a:close/>
                </a:path>
                <a:path w="2125345" h="1019810">
                  <a:moveTo>
                    <a:pt x="111510" y="985359"/>
                  </a:moveTo>
                  <a:lnTo>
                    <a:pt x="94233" y="993521"/>
                  </a:lnTo>
                  <a:lnTo>
                    <a:pt x="115360" y="993521"/>
                  </a:lnTo>
                  <a:lnTo>
                    <a:pt x="111510" y="985359"/>
                  </a:lnTo>
                  <a:close/>
                </a:path>
                <a:path w="2125345" h="1019810">
                  <a:moveTo>
                    <a:pt x="179323" y="911225"/>
                  </a:moveTo>
                  <a:lnTo>
                    <a:pt x="95229" y="950848"/>
                  </a:lnTo>
                  <a:lnTo>
                    <a:pt x="111510" y="985359"/>
                  </a:lnTo>
                  <a:lnTo>
                    <a:pt x="195579" y="945642"/>
                  </a:lnTo>
                  <a:lnTo>
                    <a:pt x="179323" y="911225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521208" y="2055876"/>
            <a:ext cx="641985" cy="641985"/>
            <a:chOff x="521208" y="2055876"/>
            <a:chExt cx="641985" cy="641985"/>
          </a:xfrm>
        </p:grpSpPr>
        <p:sp>
          <p:nvSpPr>
            <p:cNvPr id="13" name="object 13" descr=""/>
            <p:cNvSpPr/>
            <p:nvPr/>
          </p:nvSpPr>
          <p:spPr>
            <a:xfrm>
              <a:off x="550164" y="2084832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50164" y="2084832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751433" y="2216277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7077456" y="2633472"/>
            <a:ext cx="643255" cy="643255"/>
            <a:chOff x="7077456" y="2633472"/>
            <a:chExt cx="643255" cy="643255"/>
          </a:xfrm>
        </p:grpSpPr>
        <p:sp>
          <p:nvSpPr>
            <p:cNvPr id="17" name="object 17" descr=""/>
            <p:cNvSpPr/>
            <p:nvPr/>
          </p:nvSpPr>
          <p:spPr>
            <a:xfrm>
              <a:off x="7106412" y="2662428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292608" y="0"/>
                  </a:moveTo>
                  <a:lnTo>
                    <a:pt x="245159" y="3831"/>
                  </a:lnTo>
                  <a:lnTo>
                    <a:pt x="200143" y="14923"/>
                  </a:lnTo>
                  <a:lnTo>
                    <a:pt x="158163" y="32671"/>
                  </a:lnTo>
                  <a:lnTo>
                    <a:pt x="119822" y="56473"/>
                  </a:lnTo>
                  <a:lnTo>
                    <a:pt x="85725" y="85725"/>
                  </a:lnTo>
                  <a:lnTo>
                    <a:pt x="56473" y="119822"/>
                  </a:lnTo>
                  <a:lnTo>
                    <a:pt x="32671" y="158163"/>
                  </a:lnTo>
                  <a:lnTo>
                    <a:pt x="14923" y="200143"/>
                  </a:lnTo>
                  <a:lnTo>
                    <a:pt x="3831" y="245159"/>
                  </a:lnTo>
                  <a:lnTo>
                    <a:pt x="0" y="292608"/>
                  </a:lnTo>
                  <a:lnTo>
                    <a:pt x="3831" y="340056"/>
                  </a:lnTo>
                  <a:lnTo>
                    <a:pt x="14923" y="385072"/>
                  </a:lnTo>
                  <a:lnTo>
                    <a:pt x="32671" y="427052"/>
                  </a:lnTo>
                  <a:lnTo>
                    <a:pt x="56473" y="465393"/>
                  </a:lnTo>
                  <a:lnTo>
                    <a:pt x="85725" y="499491"/>
                  </a:lnTo>
                  <a:lnTo>
                    <a:pt x="119822" y="528742"/>
                  </a:lnTo>
                  <a:lnTo>
                    <a:pt x="158163" y="552544"/>
                  </a:lnTo>
                  <a:lnTo>
                    <a:pt x="200143" y="570292"/>
                  </a:lnTo>
                  <a:lnTo>
                    <a:pt x="245159" y="581384"/>
                  </a:lnTo>
                  <a:lnTo>
                    <a:pt x="292608" y="585216"/>
                  </a:lnTo>
                  <a:lnTo>
                    <a:pt x="340056" y="581384"/>
                  </a:lnTo>
                  <a:lnTo>
                    <a:pt x="385072" y="570292"/>
                  </a:lnTo>
                  <a:lnTo>
                    <a:pt x="427052" y="552544"/>
                  </a:lnTo>
                  <a:lnTo>
                    <a:pt x="465393" y="528742"/>
                  </a:lnTo>
                  <a:lnTo>
                    <a:pt x="499491" y="499491"/>
                  </a:lnTo>
                  <a:lnTo>
                    <a:pt x="528742" y="465393"/>
                  </a:lnTo>
                  <a:lnTo>
                    <a:pt x="552544" y="427052"/>
                  </a:lnTo>
                  <a:lnTo>
                    <a:pt x="570292" y="385072"/>
                  </a:lnTo>
                  <a:lnTo>
                    <a:pt x="581384" y="340056"/>
                  </a:lnTo>
                  <a:lnTo>
                    <a:pt x="585216" y="292608"/>
                  </a:lnTo>
                  <a:lnTo>
                    <a:pt x="581384" y="245159"/>
                  </a:lnTo>
                  <a:lnTo>
                    <a:pt x="570292" y="200143"/>
                  </a:lnTo>
                  <a:lnTo>
                    <a:pt x="552544" y="158163"/>
                  </a:lnTo>
                  <a:lnTo>
                    <a:pt x="528742" y="119822"/>
                  </a:lnTo>
                  <a:lnTo>
                    <a:pt x="499491" y="85725"/>
                  </a:lnTo>
                  <a:lnTo>
                    <a:pt x="465393" y="56473"/>
                  </a:lnTo>
                  <a:lnTo>
                    <a:pt x="427052" y="32671"/>
                  </a:lnTo>
                  <a:lnTo>
                    <a:pt x="385072" y="14923"/>
                  </a:lnTo>
                  <a:lnTo>
                    <a:pt x="340056" y="3831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7106412" y="2662428"/>
              <a:ext cx="585470" cy="585470"/>
            </a:xfrm>
            <a:custGeom>
              <a:avLst/>
              <a:gdLst/>
              <a:ahLst/>
              <a:cxnLst/>
              <a:rect l="l" t="t" r="r" b="b"/>
              <a:pathLst>
                <a:path w="585470" h="585469">
                  <a:moveTo>
                    <a:pt x="0" y="292608"/>
                  </a:moveTo>
                  <a:lnTo>
                    <a:pt x="3831" y="245159"/>
                  </a:lnTo>
                  <a:lnTo>
                    <a:pt x="14923" y="200143"/>
                  </a:lnTo>
                  <a:lnTo>
                    <a:pt x="32671" y="158163"/>
                  </a:lnTo>
                  <a:lnTo>
                    <a:pt x="56473" y="119822"/>
                  </a:lnTo>
                  <a:lnTo>
                    <a:pt x="85725" y="85725"/>
                  </a:lnTo>
                  <a:lnTo>
                    <a:pt x="119822" y="56473"/>
                  </a:lnTo>
                  <a:lnTo>
                    <a:pt x="158163" y="32671"/>
                  </a:lnTo>
                  <a:lnTo>
                    <a:pt x="200143" y="14923"/>
                  </a:lnTo>
                  <a:lnTo>
                    <a:pt x="245159" y="3831"/>
                  </a:lnTo>
                  <a:lnTo>
                    <a:pt x="292608" y="0"/>
                  </a:lnTo>
                  <a:lnTo>
                    <a:pt x="340056" y="3831"/>
                  </a:lnTo>
                  <a:lnTo>
                    <a:pt x="385072" y="14923"/>
                  </a:lnTo>
                  <a:lnTo>
                    <a:pt x="427052" y="32671"/>
                  </a:lnTo>
                  <a:lnTo>
                    <a:pt x="465393" y="56473"/>
                  </a:lnTo>
                  <a:lnTo>
                    <a:pt x="499491" y="85725"/>
                  </a:lnTo>
                  <a:lnTo>
                    <a:pt x="528742" y="119822"/>
                  </a:lnTo>
                  <a:lnTo>
                    <a:pt x="552544" y="158163"/>
                  </a:lnTo>
                  <a:lnTo>
                    <a:pt x="570292" y="200143"/>
                  </a:lnTo>
                  <a:lnTo>
                    <a:pt x="581384" y="245159"/>
                  </a:lnTo>
                  <a:lnTo>
                    <a:pt x="585216" y="292608"/>
                  </a:lnTo>
                  <a:lnTo>
                    <a:pt x="581384" y="340056"/>
                  </a:lnTo>
                  <a:lnTo>
                    <a:pt x="570292" y="385072"/>
                  </a:lnTo>
                  <a:lnTo>
                    <a:pt x="552544" y="427052"/>
                  </a:lnTo>
                  <a:lnTo>
                    <a:pt x="528742" y="465393"/>
                  </a:lnTo>
                  <a:lnTo>
                    <a:pt x="499491" y="499491"/>
                  </a:lnTo>
                  <a:lnTo>
                    <a:pt x="465393" y="528742"/>
                  </a:lnTo>
                  <a:lnTo>
                    <a:pt x="427052" y="552544"/>
                  </a:lnTo>
                  <a:lnTo>
                    <a:pt x="385072" y="570292"/>
                  </a:lnTo>
                  <a:lnTo>
                    <a:pt x="340056" y="581384"/>
                  </a:lnTo>
                  <a:lnTo>
                    <a:pt x="292608" y="585216"/>
                  </a:lnTo>
                  <a:lnTo>
                    <a:pt x="245159" y="581384"/>
                  </a:lnTo>
                  <a:lnTo>
                    <a:pt x="200143" y="570292"/>
                  </a:lnTo>
                  <a:lnTo>
                    <a:pt x="158163" y="552544"/>
                  </a:lnTo>
                  <a:lnTo>
                    <a:pt x="119822" y="528742"/>
                  </a:lnTo>
                  <a:lnTo>
                    <a:pt x="85725" y="499491"/>
                  </a:lnTo>
                  <a:lnTo>
                    <a:pt x="56473" y="465393"/>
                  </a:lnTo>
                  <a:lnTo>
                    <a:pt x="32671" y="427052"/>
                  </a:lnTo>
                  <a:lnTo>
                    <a:pt x="14923" y="385072"/>
                  </a:lnTo>
                  <a:lnTo>
                    <a:pt x="3831" y="340056"/>
                  </a:lnTo>
                  <a:lnTo>
                    <a:pt x="0" y="292608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7309484" y="2794761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521208" y="3409188"/>
            <a:ext cx="641985" cy="641985"/>
            <a:chOff x="521208" y="3409188"/>
            <a:chExt cx="641985" cy="641985"/>
          </a:xfrm>
        </p:grpSpPr>
        <p:sp>
          <p:nvSpPr>
            <p:cNvPr id="21" name="object 21" descr=""/>
            <p:cNvSpPr/>
            <p:nvPr/>
          </p:nvSpPr>
          <p:spPr>
            <a:xfrm>
              <a:off x="550164" y="3438144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550164" y="3438144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751433" y="3569589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521208" y="4905755"/>
            <a:ext cx="641985" cy="641985"/>
            <a:chOff x="521208" y="4905755"/>
            <a:chExt cx="641985" cy="641985"/>
          </a:xfrm>
        </p:grpSpPr>
        <p:sp>
          <p:nvSpPr>
            <p:cNvPr id="25" name="object 25" descr=""/>
            <p:cNvSpPr/>
            <p:nvPr/>
          </p:nvSpPr>
          <p:spPr>
            <a:xfrm>
              <a:off x="550164" y="493471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05" y="3820"/>
                  </a:lnTo>
                  <a:lnTo>
                    <a:pt x="199597" y="14880"/>
                  </a:lnTo>
                  <a:lnTo>
                    <a:pt x="157723" y="32578"/>
                  </a:lnTo>
                  <a:lnTo>
                    <a:pt x="119482" y="56314"/>
                  </a:lnTo>
                  <a:lnTo>
                    <a:pt x="85477" y="85486"/>
                  </a:lnTo>
                  <a:lnTo>
                    <a:pt x="56307" y="119493"/>
                  </a:lnTo>
                  <a:lnTo>
                    <a:pt x="32574" y="157734"/>
                  </a:lnTo>
                  <a:lnTo>
                    <a:pt x="14877" y="199607"/>
                  </a:lnTo>
                  <a:lnTo>
                    <a:pt x="3819" y="244511"/>
                  </a:lnTo>
                  <a:lnTo>
                    <a:pt x="0" y="291845"/>
                  </a:lnTo>
                  <a:lnTo>
                    <a:pt x="3819" y="339180"/>
                  </a:lnTo>
                  <a:lnTo>
                    <a:pt x="14877" y="384084"/>
                  </a:lnTo>
                  <a:lnTo>
                    <a:pt x="32574" y="425957"/>
                  </a:lnTo>
                  <a:lnTo>
                    <a:pt x="56307" y="464198"/>
                  </a:lnTo>
                  <a:lnTo>
                    <a:pt x="85477" y="498205"/>
                  </a:lnTo>
                  <a:lnTo>
                    <a:pt x="119482" y="527377"/>
                  </a:lnTo>
                  <a:lnTo>
                    <a:pt x="157723" y="551113"/>
                  </a:lnTo>
                  <a:lnTo>
                    <a:pt x="199597" y="568811"/>
                  </a:lnTo>
                  <a:lnTo>
                    <a:pt x="244505" y="579871"/>
                  </a:lnTo>
                  <a:lnTo>
                    <a:pt x="291845" y="583691"/>
                  </a:lnTo>
                  <a:lnTo>
                    <a:pt x="339183" y="579871"/>
                  </a:lnTo>
                  <a:lnTo>
                    <a:pt x="384089" y="568811"/>
                  </a:lnTo>
                  <a:lnTo>
                    <a:pt x="425963" y="551113"/>
                  </a:lnTo>
                  <a:lnTo>
                    <a:pt x="464203" y="527377"/>
                  </a:lnTo>
                  <a:lnTo>
                    <a:pt x="498209" y="498205"/>
                  </a:lnTo>
                  <a:lnTo>
                    <a:pt x="527380" y="464198"/>
                  </a:lnTo>
                  <a:lnTo>
                    <a:pt x="551115" y="425957"/>
                  </a:lnTo>
                  <a:lnTo>
                    <a:pt x="568812" y="384084"/>
                  </a:lnTo>
                  <a:lnTo>
                    <a:pt x="579872" y="339180"/>
                  </a:lnTo>
                  <a:lnTo>
                    <a:pt x="583692" y="291845"/>
                  </a:lnTo>
                  <a:lnTo>
                    <a:pt x="579872" y="244511"/>
                  </a:lnTo>
                  <a:lnTo>
                    <a:pt x="568812" y="199607"/>
                  </a:lnTo>
                  <a:lnTo>
                    <a:pt x="551115" y="157734"/>
                  </a:lnTo>
                  <a:lnTo>
                    <a:pt x="527380" y="119493"/>
                  </a:lnTo>
                  <a:lnTo>
                    <a:pt x="498209" y="85486"/>
                  </a:lnTo>
                  <a:lnTo>
                    <a:pt x="464203" y="56314"/>
                  </a:lnTo>
                  <a:lnTo>
                    <a:pt x="425963" y="32578"/>
                  </a:lnTo>
                  <a:lnTo>
                    <a:pt x="384089" y="14880"/>
                  </a:lnTo>
                  <a:lnTo>
                    <a:pt x="339183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550164" y="4934711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5"/>
                  </a:moveTo>
                  <a:lnTo>
                    <a:pt x="3819" y="244511"/>
                  </a:lnTo>
                  <a:lnTo>
                    <a:pt x="14877" y="199607"/>
                  </a:lnTo>
                  <a:lnTo>
                    <a:pt x="32574" y="157734"/>
                  </a:lnTo>
                  <a:lnTo>
                    <a:pt x="56307" y="119493"/>
                  </a:lnTo>
                  <a:lnTo>
                    <a:pt x="85477" y="85486"/>
                  </a:lnTo>
                  <a:lnTo>
                    <a:pt x="119482" y="56314"/>
                  </a:lnTo>
                  <a:lnTo>
                    <a:pt x="157723" y="32578"/>
                  </a:lnTo>
                  <a:lnTo>
                    <a:pt x="199597" y="14880"/>
                  </a:lnTo>
                  <a:lnTo>
                    <a:pt x="244505" y="3820"/>
                  </a:lnTo>
                  <a:lnTo>
                    <a:pt x="291845" y="0"/>
                  </a:lnTo>
                  <a:lnTo>
                    <a:pt x="339183" y="3820"/>
                  </a:lnTo>
                  <a:lnTo>
                    <a:pt x="384089" y="14880"/>
                  </a:lnTo>
                  <a:lnTo>
                    <a:pt x="425963" y="32578"/>
                  </a:lnTo>
                  <a:lnTo>
                    <a:pt x="464203" y="56314"/>
                  </a:lnTo>
                  <a:lnTo>
                    <a:pt x="498209" y="85486"/>
                  </a:lnTo>
                  <a:lnTo>
                    <a:pt x="527380" y="119493"/>
                  </a:lnTo>
                  <a:lnTo>
                    <a:pt x="551115" y="157734"/>
                  </a:lnTo>
                  <a:lnTo>
                    <a:pt x="568812" y="199607"/>
                  </a:lnTo>
                  <a:lnTo>
                    <a:pt x="579872" y="244511"/>
                  </a:lnTo>
                  <a:lnTo>
                    <a:pt x="583692" y="291845"/>
                  </a:lnTo>
                  <a:lnTo>
                    <a:pt x="579872" y="339180"/>
                  </a:lnTo>
                  <a:lnTo>
                    <a:pt x="568812" y="384084"/>
                  </a:lnTo>
                  <a:lnTo>
                    <a:pt x="551115" y="425957"/>
                  </a:lnTo>
                  <a:lnTo>
                    <a:pt x="527380" y="464198"/>
                  </a:lnTo>
                  <a:lnTo>
                    <a:pt x="498209" y="498205"/>
                  </a:lnTo>
                  <a:lnTo>
                    <a:pt x="464203" y="527377"/>
                  </a:lnTo>
                  <a:lnTo>
                    <a:pt x="425963" y="551113"/>
                  </a:lnTo>
                  <a:lnTo>
                    <a:pt x="384089" y="568811"/>
                  </a:lnTo>
                  <a:lnTo>
                    <a:pt x="339183" y="579871"/>
                  </a:lnTo>
                  <a:lnTo>
                    <a:pt x="291845" y="583691"/>
                  </a:lnTo>
                  <a:lnTo>
                    <a:pt x="244505" y="579871"/>
                  </a:lnTo>
                  <a:lnTo>
                    <a:pt x="199597" y="568811"/>
                  </a:lnTo>
                  <a:lnTo>
                    <a:pt x="157723" y="551113"/>
                  </a:lnTo>
                  <a:lnTo>
                    <a:pt x="119482" y="527377"/>
                  </a:lnTo>
                  <a:lnTo>
                    <a:pt x="85477" y="498205"/>
                  </a:lnTo>
                  <a:lnTo>
                    <a:pt x="56307" y="464198"/>
                  </a:lnTo>
                  <a:lnTo>
                    <a:pt x="32574" y="425957"/>
                  </a:lnTo>
                  <a:lnTo>
                    <a:pt x="14877" y="384084"/>
                  </a:lnTo>
                  <a:lnTo>
                    <a:pt x="3819" y="339180"/>
                  </a:lnTo>
                  <a:lnTo>
                    <a:pt x="0" y="291845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751433" y="5067046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7072883" y="4075176"/>
            <a:ext cx="641985" cy="641985"/>
            <a:chOff x="7072883" y="4075176"/>
            <a:chExt cx="641985" cy="641985"/>
          </a:xfrm>
        </p:grpSpPr>
        <p:sp>
          <p:nvSpPr>
            <p:cNvPr id="29" name="object 29" descr=""/>
            <p:cNvSpPr/>
            <p:nvPr/>
          </p:nvSpPr>
          <p:spPr>
            <a:xfrm>
              <a:off x="7101839" y="4104132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291845" y="0"/>
                  </a:moveTo>
                  <a:lnTo>
                    <a:pt x="244511" y="3820"/>
                  </a:lnTo>
                  <a:lnTo>
                    <a:pt x="199607" y="14880"/>
                  </a:lnTo>
                  <a:lnTo>
                    <a:pt x="157734" y="32578"/>
                  </a:lnTo>
                  <a:lnTo>
                    <a:pt x="119493" y="56314"/>
                  </a:lnTo>
                  <a:lnTo>
                    <a:pt x="85486" y="85486"/>
                  </a:lnTo>
                  <a:lnTo>
                    <a:pt x="56314" y="119493"/>
                  </a:lnTo>
                  <a:lnTo>
                    <a:pt x="32578" y="157734"/>
                  </a:lnTo>
                  <a:lnTo>
                    <a:pt x="14880" y="199607"/>
                  </a:lnTo>
                  <a:lnTo>
                    <a:pt x="3820" y="244511"/>
                  </a:lnTo>
                  <a:lnTo>
                    <a:pt x="0" y="291846"/>
                  </a:lnTo>
                  <a:lnTo>
                    <a:pt x="3820" y="339180"/>
                  </a:lnTo>
                  <a:lnTo>
                    <a:pt x="14880" y="384084"/>
                  </a:lnTo>
                  <a:lnTo>
                    <a:pt x="32578" y="425957"/>
                  </a:lnTo>
                  <a:lnTo>
                    <a:pt x="56314" y="464198"/>
                  </a:lnTo>
                  <a:lnTo>
                    <a:pt x="85486" y="498205"/>
                  </a:lnTo>
                  <a:lnTo>
                    <a:pt x="119493" y="527377"/>
                  </a:lnTo>
                  <a:lnTo>
                    <a:pt x="157734" y="551113"/>
                  </a:lnTo>
                  <a:lnTo>
                    <a:pt x="199607" y="568811"/>
                  </a:lnTo>
                  <a:lnTo>
                    <a:pt x="244511" y="579871"/>
                  </a:lnTo>
                  <a:lnTo>
                    <a:pt x="291845" y="583692"/>
                  </a:lnTo>
                  <a:lnTo>
                    <a:pt x="339180" y="579871"/>
                  </a:lnTo>
                  <a:lnTo>
                    <a:pt x="384084" y="568811"/>
                  </a:lnTo>
                  <a:lnTo>
                    <a:pt x="425957" y="551113"/>
                  </a:lnTo>
                  <a:lnTo>
                    <a:pt x="464198" y="527377"/>
                  </a:lnTo>
                  <a:lnTo>
                    <a:pt x="498205" y="498205"/>
                  </a:lnTo>
                  <a:lnTo>
                    <a:pt x="527377" y="464198"/>
                  </a:lnTo>
                  <a:lnTo>
                    <a:pt x="551113" y="425957"/>
                  </a:lnTo>
                  <a:lnTo>
                    <a:pt x="568811" y="384084"/>
                  </a:lnTo>
                  <a:lnTo>
                    <a:pt x="579871" y="339180"/>
                  </a:lnTo>
                  <a:lnTo>
                    <a:pt x="583691" y="291846"/>
                  </a:lnTo>
                  <a:lnTo>
                    <a:pt x="579871" y="244511"/>
                  </a:lnTo>
                  <a:lnTo>
                    <a:pt x="568811" y="199607"/>
                  </a:lnTo>
                  <a:lnTo>
                    <a:pt x="551113" y="157734"/>
                  </a:lnTo>
                  <a:lnTo>
                    <a:pt x="527377" y="119493"/>
                  </a:lnTo>
                  <a:lnTo>
                    <a:pt x="498205" y="85486"/>
                  </a:lnTo>
                  <a:lnTo>
                    <a:pt x="464198" y="56314"/>
                  </a:lnTo>
                  <a:lnTo>
                    <a:pt x="425957" y="32578"/>
                  </a:lnTo>
                  <a:lnTo>
                    <a:pt x="384084" y="14880"/>
                  </a:lnTo>
                  <a:lnTo>
                    <a:pt x="339180" y="382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6FAC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101839" y="4104132"/>
              <a:ext cx="584200" cy="584200"/>
            </a:xfrm>
            <a:custGeom>
              <a:avLst/>
              <a:gdLst/>
              <a:ahLst/>
              <a:cxnLst/>
              <a:rect l="l" t="t" r="r" b="b"/>
              <a:pathLst>
                <a:path w="584200" h="584200">
                  <a:moveTo>
                    <a:pt x="0" y="291846"/>
                  </a:moveTo>
                  <a:lnTo>
                    <a:pt x="3820" y="244511"/>
                  </a:lnTo>
                  <a:lnTo>
                    <a:pt x="14880" y="199607"/>
                  </a:lnTo>
                  <a:lnTo>
                    <a:pt x="32578" y="157734"/>
                  </a:lnTo>
                  <a:lnTo>
                    <a:pt x="56314" y="119493"/>
                  </a:lnTo>
                  <a:lnTo>
                    <a:pt x="85486" y="85486"/>
                  </a:lnTo>
                  <a:lnTo>
                    <a:pt x="119493" y="56314"/>
                  </a:lnTo>
                  <a:lnTo>
                    <a:pt x="157734" y="32578"/>
                  </a:lnTo>
                  <a:lnTo>
                    <a:pt x="199607" y="14880"/>
                  </a:lnTo>
                  <a:lnTo>
                    <a:pt x="244511" y="3820"/>
                  </a:lnTo>
                  <a:lnTo>
                    <a:pt x="291845" y="0"/>
                  </a:lnTo>
                  <a:lnTo>
                    <a:pt x="339180" y="3820"/>
                  </a:lnTo>
                  <a:lnTo>
                    <a:pt x="384084" y="14880"/>
                  </a:lnTo>
                  <a:lnTo>
                    <a:pt x="425957" y="32578"/>
                  </a:lnTo>
                  <a:lnTo>
                    <a:pt x="464198" y="56314"/>
                  </a:lnTo>
                  <a:lnTo>
                    <a:pt x="498205" y="85486"/>
                  </a:lnTo>
                  <a:lnTo>
                    <a:pt x="527377" y="119493"/>
                  </a:lnTo>
                  <a:lnTo>
                    <a:pt x="551113" y="157734"/>
                  </a:lnTo>
                  <a:lnTo>
                    <a:pt x="568811" y="199607"/>
                  </a:lnTo>
                  <a:lnTo>
                    <a:pt x="579871" y="244511"/>
                  </a:lnTo>
                  <a:lnTo>
                    <a:pt x="583691" y="291846"/>
                  </a:lnTo>
                  <a:lnTo>
                    <a:pt x="579871" y="339180"/>
                  </a:lnTo>
                  <a:lnTo>
                    <a:pt x="568811" y="384084"/>
                  </a:lnTo>
                  <a:lnTo>
                    <a:pt x="551113" y="425957"/>
                  </a:lnTo>
                  <a:lnTo>
                    <a:pt x="527377" y="464198"/>
                  </a:lnTo>
                  <a:lnTo>
                    <a:pt x="498205" y="498205"/>
                  </a:lnTo>
                  <a:lnTo>
                    <a:pt x="464198" y="527377"/>
                  </a:lnTo>
                  <a:lnTo>
                    <a:pt x="425957" y="551113"/>
                  </a:lnTo>
                  <a:lnTo>
                    <a:pt x="384084" y="568811"/>
                  </a:lnTo>
                  <a:lnTo>
                    <a:pt x="339180" y="579871"/>
                  </a:lnTo>
                  <a:lnTo>
                    <a:pt x="291845" y="583692"/>
                  </a:lnTo>
                  <a:lnTo>
                    <a:pt x="244511" y="579871"/>
                  </a:lnTo>
                  <a:lnTo>
                    <a:pt x="199607" y="568811"/>
                  </a:lnTo>
                  <a:lnTo>
                    <a:pt x="157734" y="551113"/>
                  </a:lnTo>
                  <a:lnTo>
                    <a:pt x="119493" y="527377"/>
                  </a:lnTo>
                  <a:lnTo>
                    <a:pt x="85486" y="498205"/>
                  </a:lnTo>
                  <a:lnTo>
                    <a:pt x="56314" y="464198"/>
                  </a:lnTo>
                  <a:lnTo>
                    <a:pt x="32578" y="425957"/>
                  </a:lnTo>
                  <a:lnTo>
                    <a:pt x="14880" y="384084"/>
                  </a:lnTo>
                  <a:lnTo>
                    <a:pt x="3820" y="339180"/>
                  </a:lnTo>
                  <a:lnTo>
                    <a:pt x="0" y="291846"/>
                  </a:lnTo>
                  <a:close/>
                </a:path>
              </a:pathLst>
            </a:custGeom>
            <a:ln w="579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7304278" y="4236846"/>
            <a:ext cx="1784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3047"/>
            <a:ext cx="12187555" cy="1391920"/>
          </a:xfrm>
          <a:custGeom>
            <a:avLst/>
            <a:gdLst/>
            <a:ahLst/>
            <a:cxnLst/>
            <a:rect l="l" t="t" r="r" b="b"/>
            <a:pathLst>
              <a:path w="12187555" h="1391920">
                <a:moveTo>
                  <a:pt x="12187428" y="0"/>
                </a:moveTo>
                <a:lnTo>
                  <a:pt x="0" y="0"/>
                </a:lnTo>
                <a:lnTo>
                  <a:pt x="0" y="1391412"/>
                </a:lnTo>
                <a:lnTo>
                  <a:pt x="12187428" y="1391412"/>
                </a:lnTo>
                <a:lnTo>
                  <a:pt x="12187428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51285" rIns="0" bIns="0" rtlCol="0" vert="horz">
            <a:spAutoFit/>
          </a:bodyPr>
          <a:lstStyle/>
          <a:p>
            <a:pPr marL="3895725">
              <a:lnSpc>
                <a:spcPct val="100000"/>
              </a:lnSpc>
              <a:spcBef>
                <a:spcPts val="100"/>
              </a:spcBef>
            </a:pPr>
            <a:r>
              <a:rPr dirty="0"/>
              <a:t>ЗАДАЧА</a:t>
            </a:r>
            <a:r>
              <a:rPr dirty="0" spc="-5"/>
              <a:t> </a:t>
            </a:r>
            <a:r>
              <a:rPr dirty="0" spc="-50"/>
              <a:t>2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2682620" y="4856226"/>
            <a:ext cx="6813550" cy="10134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20000"/>
              </a:lnSpc>
              <a:spcBef>
                <a:spcPts val="100"/>
              </a:spcBef>
            </a:pP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Стимулирование</a:t>
            </a:r>
            <a:r>
              <a:rPr dirty="0" sz="1800" spc="-9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более</a:t>
            </a:r>
            <a:r>
              <a:rPr dirty="0" sz="1800" spc="-12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продолжительной</a:t>
            </a:r>
            <a:r>
              <a:rPr dirty="0" sz="1800" spc="-9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трудовой</a:t>
            </a:r>
            <a:r>
              <a:rPr dirty="0" sz="1800" spc="-7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жизни,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формирование</a:t>
            </a:r>
            <a:r>
              <a:rPr dirty="0" sz="1800" spc="-5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комфортного</a:t>
            </a:r>
            <a:r>
              <a:rPr dirty="0" sz="1800" spc="-20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b="1">
                <a:solidFill>
                  <a:srgbClr val="7E7E7E"/>
                </a:solidFill>
                <a:latin typeface="Arial"/>
                <a:cs typeface="Arial"/>
              </a:rPr>
              <a:t>уровня</a:t>
            </a:r>
            <a:r>
              <a:rPr dirty="0" sz="1800" spc="-7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дохода</a:t>
            </a:r>
            <a:r>
              <a:rPr dirty="0" sz="1800" spc="-85" b="1">
                <a:solidFill>
                  <a:srgbClr val="7E7E7E"/>
                </a:solidFill>
                <a:latin typeface="Arial"/>
                <a:cs typeface="Arial"/>
              </a:rPr>
              <a:t> </a:t>
            </a: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пожилых</a:t>
            </a:r>
            <a:endParaRPr sz="1800">
              <a:latin typeface="Arial"/>
              <a:cs typeface="Arial"/>
            </a:endParaRPr>
          </a:p>
          <a:p>
            <a:pPr algn="ctr" marL="3810">
              <a:lnSpc>
                <a:spcPct val="100000"/>
              </a:lnSpc>
              <a:spcBef>
                <a:spcPts val="430"/>
              </a:spcBef>
            </a:pPr>
            <a:r>
              <a:rPr dirty="0" sz="1800" spc="-10" b="1">
                <a:solidFill>
                  <a:srgbClr val="7E7E7E"/>
                </a:solidFill>
                <a:latin typeface="Arial"/>
                <a:cs typeface="Arial"/>
              </a:rPr>
              <a:t>граждан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7848" y="2015468"/>
            <a:ext cx="2162318" cy="24671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F5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Роман Четырбок</dc:creator>
  <dc:title>Презентация PowerPoint</dc:title>
  <dcterms:created xsi:type="dcterms:W3CDTF">2022-12-06T09:19:17Z</dcterms:created>
  <dcterms:modified xsi:type="dcterms:W3CDTF">2022-12-06T09:19:17Z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2022-08-01T00:00:00Z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2022-12-06T00:00:00Z</vt:filetime>
  </property>
  <property fmtid="{D5CDD505-2E9C-101B-9397-08002B2CF9AE}" pid="5" name="Producer">
    <vt:lpwstr>Microsoft® PowerPoint® 2019</vt:lpwstr>
  </property>
</Properties>
</file>